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66" r:id="rId3"/>
    <p:sldId id="257" r:id="rId4"/>
    <p:sldId id="258" r:id="rId5"/>
    <p:sldId id="259" r:id="rId6"/>
    <p:sldId id="260" r:id="rId7"/>
    <p:sldId id="261" r:id="rId8"/>
    <p:sldId id="262" r:id="rId9"/>
    <p:sldId id="263" r:id="rId10"/>
    <p:sldId id="264" r:id="rId11"/>
    <p:sldId id="265" r:id="rId12"/>
    <p:sldId id="267" r:id="rId13"/>
  </p:sldIdLst>
  <p:sldSz cx="14630400" cy="8229600"/>
  <p:notesSz cx="8229600" cy="14630400"/>
  <p:embeddedFontLst>
    <p:embeddedFont>
      <p:font typeface="Calibri" panose="020F0502020204030204" pitchFamily="34" charset="0"/>
      <p:regular r:id="rId15"/>
      <p:bold r:id="rId16"/>
      <p:italic r:id="rId17"/>
      <p:boldItalic r:id="rId18"/>
    </p:embeddedFont>
    <p:embeddedFont>
      <p:font typeface="Century" panose="02040604050505020304" pitchFamily="18" charset="0"/>
      <p:regular r:id="rId19"/>
    </p:embeddedFont>
    <p:embeddedFont>
      <p:font typeface="Inter" panose="020B0604020202020204" charset="0"/>
      <p:regular r:id="rId20"/>
    </p:embeddedFont>
    <p:embeddedFont>
      <p:font typeface="DM Sans"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3" d="100"/>
          <a:sy n="73" d="100"/>
        </p:scale>
        <p:origin x="485"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31292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4990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630930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1021"/>
            <a:ext cx="5486400" cy="8229600"/>
          </a:xfrm>
          <a:prstGeom prst="rect">
            <a:avLst/>
          </a:prstGeom>
        </p:spPr>
      </p:pic>
      <p:sp>
        <p:nvSpPr>
          <p:cNvPr id="3" name="Text 0"/>
          <p:cNvSpPr/>
          <p:nvPr/>
        </p:nvSpPr>
        <p:spPr>
          <a:xfrm>
            <a:off x="6280190" y="1898500"/>
            <a:ext cx="7556421" cy="2934653"/>
          </a:xfrm>
          <a:prstGeom prst="rect">
            <a:avLst/>
          </a:prstGeom>
          <a:noFill/>
          <a:ln/>
        </p:spPr>
        <p:txBody>
          <a:bodyPr wrap="square" lIns="0" tIns="0" rIns="0" bIns="0" rtlCol="0" anchor="t"/>
          <a:lstStyle/>
          <a:p>
            <a:pPr marL="0" indent="0">
              <a:lnSpc>
                <a:spcPts val="7700"/>
              </a:lnSpc>
              <a:buNone/>
            </a:pPr>
            <a:r>
              <a:rPr lang="en-US" sz="6150" dirty="0">
                <a:solidFill>
                  <a:srgbClr val="F7F7F8"/>
                </a:solidFill>
                <a:latin typeface="DM Sans" pitchFamily="34" charset="0"/>
                <a:ea typeface="DM Sans" pitchFamily="34" charset="-122"/>
                <a:cs typeface="DM Sans" pitchFamily="34" charset="-120"/>
              </a:rPr>
              <a:t>Innovation &amp; Strategic Excellence in a Company</a:t>
            </a:r>
            <a:endParaRPr lang="en-US" sz="6150" dirty="0"/>
          </a:p>
        </p:txBody>
      </p:sp>
      <p:sp>
        <p:nvSpPr>
          <p:cNvPr id="6" name="Text 3"/>
          <p:cNvSpPr/>
          <p:nvPr/>
        </p:nvSpPr>
        <p:spPr>
          <a:xfrm>
            <a:off x="912257" y="6556653"/>
            <a:ext cx="125849" cy="97512"/>
          </a:xfrm>
          <a:prstGeom prst="rect">
            <a:avLst/>
          </a:prstGeom>
          <a:noFill/>
          <a:ln/>
        </p:spPr>
        <p:txBody>
          <a:bodyPr wrap="none" lIns="0" tIns="0" rIns="0" bIns="0" rtlCol="0" anchor="t"/>
          <a:lstStyle/>
          <a:p>
            <a:pPr marL="0" indent="0" algn="ctr">
              <a:lnSpc>
                <a:spcPts val="750"/>
              </a:lnSpc>
              <a:buNone/>
            </a:pPr>
            <a:r>
              <a:rPr lang="en-US" sz="750" dirty="0">
                <a:solidFill>
                  <a:srgbClr val="3C3838"/>
                </a:solidFill>
                <a:latin typeface="Inter" pitchFamily="34" charset="0"/>
                <a:ea typeface="Inter" pitchFamily="34" charset="-122"/>
                <a:cs typeface="Inter" pitchFamily="34" charset="-120"/>
              </a:rPr>
              <a:t>RP</a:t>
            </a:r>
            <a:endParaRPr lang="en-US" sz="750" dirty="0"/>
          </a:p>
        </p:txBody>
      </p:sp>
      <p:sp>
        <p:nvSpPr>
          <p:cNvPr id="7" name="Text 4"/>
          <p:cNvSpPr/>
          <p:nvPr/>
        </p:nvSpPr>
        <p:spPr>
          <a:xfrm>
            <a:off x="1270040" y="6407110"/>
            <a:ext cx="1982629" cy="396835"/>
          </a:xfrm>
          <a:prstGeom prst="rect">
            <a:avLst/>
          </a:prstGeom>
          <a:noFill/>
          <a:ln/>
        </p:spPr>
        <p:txBody>
          <a:bodyPr wrap="none" lIns="0" tIns="0" rIns="0" bIns="0" rtlCol="0" anchor="t"/>
          <a:lstStyle/>
          <a:p>
            <a:pPr marL="0" indent="0" algn="l">
              <a:lnSpc>
                <a:spcPts val="3100"/>
              </a:lnSpc>
              <a:buNone/>
            </a:pPr>
            <a:endParaRPr lang="en-US" sz="2200" dirty="0"/>
          </a:p>
        </p:txBody>
      </p:sp>
      <p:sp>
        <p:nvSpPr>
          <p:cNvPr id="8" name="TextBox 7"/>
          <p:cNvSpPr txBox="1"/>
          <p:nvPr/>
        </p:nvSpPr>
        <p:spPr>
          <a:xfrm>
            <a:off x="6756440" y="5838557"/>
            <a:ext cx="7651531" cy="1631216"/>
          </a:xfrm>
          <a:prstGeom prst="rect">
            <a:avLst/>
          </a:prstGeom>
          <a:noFill/>
        </p:spPr>
        <p:txBody>
          <a:bodyPr wrap="square" rtlCol="0">
            <a:spAutoFit/>
          </a:bodyPr>
          <a:lstStyle/>
          <a:p>
            <a:pPr algn="r"/>
            <a:r>
              <a:rPr lang="en-IN" sz="2000" dirty="0" smtClean="0">
                <a:solidFill>
                  <a:schemeClr val="bg1"/>
                </a:solidFill>
              </a:rPr>
              <a:t>Sameer Kothare  63</a:t>
            </a:r>
          </a:p>
          <a:p>
            <a:pPr algn="r"/>
            <a:r>
              <a:rPr lang="en-IN" sz="2000" dirty="0" smtClean="0">
                <a:solidFill>
                  <a:schemeClr val="bg1"/>
                </a:solidFill>
              </a:rPr>
              <a:t>Prathamesh Pawar 54</a:t>
            </a:r>
          </a:p>
          <a:p>
            <a:pPr algn="r"/>
            <a:r>
              <a:rPr lang="en-IN" sz="2000" dirty="0" err="1" smtClean="0">
                <a:solidFill>
                  <a:schemeClr val="bg1"/>
                </a:solidFill>
              </a:rPr>
              <a:t>Himanshu</a:t>
            </a:r>
            <a:r>
              <a:rPr lang="en-IN" sz="2000" dirty="0" smtClean="0">
                <a:solidFill>
                  <a:schemeClr val="bg1"/>
                </a:solidFill>
              </a:rPr>
              <a:t> </a:t>
            </a:r>
            <a:r>
              <a:rPr lang="en-IN" sz="2000" dirty="0" err="1" smtClean="0">
                <a:solidFill>
                  <a:schemeClr val="bg1"/>
                </a:solidFill>
              </a:rPr>
              <a:t>Satpute</a:t>
            </a:r>
            <a:r>
              <a:rPr lang="en-IN" sz="2000" dirty="0" smtClean="0">
                <a:solidFill>
                  <a:schemeClr val="bg1"/>
                </a:solidFill>
              </a:rPr>
              <a:t> 46</a:t>
            </a:r>
          </a:p>
          <a:p>
            <a:pPr algn="r"/>
            <a:r>
              <a:rPr lang="en-IN" sz="2000" dirty="0" smtClean="0">
                <a:solidFill>
                  <a:schemeClr val="bg1"/>
                </a:solidFill>
              </a:rPr>
              <a:t>Pratik </a:t>
            </a:r>
            <a:r>
              <a:rPr lang="en-IN" sz="2000" dirty="0" err="1" smtClean="0">
                <a:solidFill>
                  <a:schemeClr val="bg1"/>
                </a:solidFill>
              </a:rPr>
              <a:t>Kamble</a:t>
            </a:r>
            <a:r>
              <a:rPr lang="en-IN" sz="2000" dirty="0" smtClean="0">
                <a:solidFill>
                  <a:schemeClr val="bg1"/>
                </a:solidFill>
              </a:rPr>
              <a:t>  56</a:t>
            </a:r>
          </a:p>
          <a:p>
            <a:pPr algn="r"/>
            <a:r>
              <a:rPr lang="en-IN" sz="2000" dirty="0" smtClean="0">
                <a:solidFill>
                  <a:schemeClr val="bg1"/>
                </a:solidFill>
              </a:rPr>
              <a:t>Harsh </a:t>
            </a:r>
            <a:r>
              <a:rPr lang="en-IN" sz="2000" dirty="0" err="1" smtClean="0">
                <a:solidFill>
                  <a:schemeClr val="bg1"/>
                </a:solidFill>
              </a:rPr>
              <a:t>Sahare</a:t>
            </a:r>
            <a:r>
              <a:rPr lang="en-IN" sz="2000" dirty="0" smtClean="0">
                <a:solidFill>
                  <a:schemeClr val="bg1"/>
                </a:solidFill>
              </a:rPr>
              <a:t>    45</a:t>
            </a:r>
            <a:endParaRPr lang="en-I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864525"/>
            <a:ext cx="7545943" cy="708779"/>
          </a:xfrm>
          <a:prstGeom prst="rect">
            <a:avLst/>
          </a:prstGeom>
          <a:noFill/>
          <a:ln/>
        </p:spPr>
        <p:txBody>
          <a:bodyPr wrap="none" lIns="0" tIns="0" rIns="0" bIns="0" rtlCol="0" anchor="t"/>
          <a:lstStyle/>
          <a:p>
            <a:pPr marL="0" indent="0">
              <a:lnSpc>
                <a:spcPts val="5550"/>
              </a:lnSpc>
              <a:buNone/>
            </a:pPr>
            <a:r>
              <a:rPr lang="en-US" sz="4450" dirty="0">
                <a:solidFill>
                  <a:srgbClr val="F7F7F8"/>
                </a:solidFill>
                <a:latin typeface="DM Sans" pitchFamily="34" charset="0"/>
                <a:ea typeface="DM Sans" pitchFamily="34" charset="-122"/>
                <a:cs typeface="DM Sans" pitchFamily="34" charset="-120"/>
              </a:rPr>
              <a:t>Innovation is Key to Success</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D6D9D7"/>
                </a:solidFill>
                <a:latin typeface="Inter" pitchFamily="34" charset="0"/>
                <a:ea typeface="Inter" pitchFamily="34" charset="-122"/>
                <a:cs typeface="Inter" pitchFamily="34" charset="-120"/>
              </a:rPr>
              <a:t>In today's dynamic business landscape, embracing innovation is not just an option, but a necessity. By fostering a culture of creativity, experimentation, and strategic thinking, organizations can unlock their full potential and drive sustainable growth.</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3" name="Text 0"/>
          <p:cNvSpPr/>
          <p:nvPr/>
        </p:nvSpPr>
        <p:spPr>
          <a:xfrm>
            <a:off x="793790" y="3227427"/>
            <a:ext cx="5670590" cy="708779"/>
          </a:xfrm>
          <a:prstGeom prst="rect">
            <a:avLst/>
          </a:prstGeom>
          <a:noFill/>
          <a:ln/>
        </p:spPr>
        <p:txBody>
          <a:bodyPr wrap="none" lIns="0" tIns="0" rIns="0" bIns="0" rtlCol="0" anchor="t"/>
          <a:lstStyle/>
          <a:p>
            <a:pPr marL="0" indent="0">
              <a:lnSpc>
                <a:spcPts val="5550"/>
              </a:lnSpc>
              <a:buNone/>
            </a:pPr>
            <a:endParaRPr lang="en-US" sz="4450" dirty="0"/>
          </a:p>
        </p:txBody>
      </p:sp>
      <p:sp>
        <p:nvSpPr>
          <p:cNvPr id="4" name="Text 1"/>
          <p:cNvSpPr/>
          <p:nvPr/>
        </p:nvSpPr>
        <p:spPr>
          <a:xfrm>
            <a:off x="657155" y="892037"/>
            <a:ext cx="7556421" cy="725805"/>
          </a:xfrm>
          <a:prstGeom prst="rect">
            <a:avLst/>
          </a:prstGeom>
          <a:noFill/>
          <a:ln/>
        </p:spPr>
        <p:txBody>
          <a:bodyPr wrap="square" lIns="0" tIns="0" rIns="0" bIns="0" rtlCol="0" anchor="t"/>
          <a:lstStyle/>
          <a:p>
            <a:pPr algn="ctr">
              <a:lnSpc>
                <a:spcPts val="2850"/>
              </a:lnSpc>
            </a:pPr>
            <a:r>
              <a:rPr lang="en-IN" sz="3250" dirty="0" smtClean="0">
                <a:solidFill>
                  <a:schemeClr val="bg1"/>
                </a:solidFill>
                <a:latin typeface="DM Sans" panose="020B0604020202020204" charset="0"/>
              </a:rPr>
              <a:t>Conclusion &amp; Summary</a:t>
            </a:r>
            <a:endParaRPr lang="en-US" sz="3250" dirty="0">
              <a:solidFill>
                <a:schemeClr val="bg1"/>
              </a:solidFill>
              <a:latin typeface="DM Sans" panose="020B0604020202020204" charset="0"/>
            </a:endParaRPr>
          </a:p>
        </p:txBody>
      </p:sp>
      <p:sp>
        <p:nvSpPr>
          <p:cNvPr id="5" name="TextBox 4"/>
          <p:cNvSpPr txBox="1"/>
          <p:nvPr/>
        </p:nvSpPr>
        <p:spPr>
          <a:xfrm>
            <a:off x="325821" y="1545021"/>
            <a:ext cx="7525407" cy="6832640"/>
          </a:xfrm>
          <a:prstGeom prst="rect">
            <a:avLst/>
          </a:prstGeom>
          <a:noFill/>
        </p:spPr>
        <p:txBody>
          <a:bodyPr wrap="square" rtlCol="0">
            <a:spAutoFit/>
          </a:bodyPr>
          <a:lstStyle/>
          <a:p>
            <a:r>
              <a:rPr lang="en-US" sz="2000" b="1" dirty="0" smtClean="0">
                <a:solidFill>
                  <a:schemeClr val="bg1"/>
                </a:solidFill>
              </a:rPr>
              <a:t>Key Takeaways:</a:t>
            </a:r>
          </a:p>
          <a:p>
            <a:endParaRPr lang="en-US" sz="2000" dirty="0" smtClean="0">
              <a:solidFill>
                <a:schemeClr val="bg1"/>
              </a:solidFill>
            </a:endParaRPr>
          </a:p>
          <a:p>
            <a:r>
              <a:rPr lang="en-US" sz="2000" b="1" dirty="0" smtClean="0">
                <a:solidFill>
                  <a:schemeClr val="bg1"/>
                </a:solidFill>
              </a:rPr>
              <a:t>Innovation as a Competitive Advantage</a:t>
            </a:r>
            <a:endParaRPr lang="en-US" sz="2000" dirty="0" smtClean="0">
              <a:solidFill>
                <a:schemeClr val="bg1"/>
              </a:solidFill>
            </a:endParaRPr>
          </a:p>
          <a:p>
            <a:pPr lvl="1"/>
            <a:r>
              <a:rPr lang="en-US" sz="2000" dirty="0" smtClean="0">
                <a:solidFill>
                  <a:schemeClr val="bg1"/>
                </a:solidFill>
              </a:rPr>
              <a:t>Innovation is critical for sustaining long-term growth and maintaining a competitive edge in a rapidly evolving marketplace.</a:t>
            </a:r>
          </a:p>
          <a:p>
            <a:pPr lvl="1"/>
            <a:endParaRPr lang="en-US" sz="2000" dirty="0" smtClean="0">
              <a:solidFill>
                <a:schemeClr val="bg1"/>
              </a:solidFill>
            </a:endParaRPr>
          </a:p>
          <a:p>
            <a:r>
              <a:rPr lang="en-US" sz="2000" b="1" dirty="0" smtClean="0">
                <a:solidFill>
                  <a:schemeClr val="bg1"/>
                </a:solidFill>
              </a:rPr>
              <a:t>Current Innovation Trends</a:t>
            </a:r>
            <a:endParaRPr lang="en-US" sz="2000" dirty="0" smtClean="0">
              <a:solidFill>
                <a:schemeClr val="bg1"/>
              </a:solidFill>
            </a:endParaRPr>
          </a:p>
          <a:p>
            <a:pPr lvl="1"/>
            <a:r>
              <a:rPr lang="en-US" sz="2000" dirty="0" smtClean="0">
                <a:solidFill>
                  <a:schemeClr val="bg1"/>
                </a:solidFill>
              </a:rPr>
              <a:t>Sustainability, digital transformation, and AI integration are reshaping industries and creating new opportunities for innovation.</a:t>
            </a:r>
          </a:p>
          <a:p>
            <a:pPr lvl="1"/>
            <a:endParaRPr lang="en-US" sz="2000" dirty="0" smtClean="0">
              <a:solidFill>
                <a:schemeClr val="bg1"/>
              </a:solidFill>
            </a:endParaRPr>
          </a:p>
          <a:p>
            <a:r>
              <a:rPr lang="en-US" sz="2000" b="1" dirty="0" smtClean="0">
                <a:solidFill>
                  <a:schemeClr val="bg1"/>
                </a:solidFill>
              </a:rPr>
              <a:t>Strategic Approach</a:t>
            </a:r>
            <a:endParaRPr lang="en-US" sz="2000" dirty="0" smtClean="0">
              <a:solidFill>
                <a:schemeClr val="bg1"/>
              </a:solidFill>
            </a:endParaRPr>
          </a:p>
          <a:p>
            <a:pPr lvl="1"/>
            <a:r>
              <a:rPr lang="en-US" sz="2000" dirty="0" smtClean="0">
                <a:solidFill>
                  <a:schemeClr val="bg1"/>
                </a:solidFill>
              </a:rPr>
              <a:t>A combination of R&amp;D, partnerships, and technology adoption forms the core of a successful innovation strategy, driving measurable outcomes like increased market share and product enhancement.</a:t>
            </a:r>
          </a:p>
          <a:p>
            <a:pPr lvl="1"/>
            <a:endParaRPr lang="en-US" sz="2000" dirty="0" smtClean="0">
              <a:solidFill>
                <a:schemeClr val="bg1"/>
              </a:solidFill>
            </a:endParaRPr>
          </a:p>
          <a:p>
            <a:r>
              <a:rPr lang="en-US" sz="2000" b="1" dirty="0" smtClean="0">
                <a:solidFill>
                  <a:schemeClr val="bg1"/>
                </a:solidFill>
              </a:rPr>
              <a:t>Real-World Examples</a:t>
            </a:r>
            <a:endParaRPr lang="en-US" sz="2000" dirty="0" smtClean="0">
              <a:solidFill>
                <a:schemeClr val="bg1"/>
              </a:solidFill>
            </a:endParaRPr>
          </a:p>
          <a:p>
            <a:pPr lvl="1"/>
            <a:r>
              <a:rPr lang="en-US" sz="2000" dirty="0" smtClean="0">
                <a:solidFill>
                  <a:schemeClr val="bg1"/>
                </a:solidFill>
              </a:rPr>
              <a:t>Case studies from the tech and manufacturing sectors illustrate how innovation can drive significant business impact, both in terms of market positioning and operational efficiency</a:t>
            </a:r>
            <a:r>
              <a:rPr lang="en-US" sz="2000" dirty="0" smtClean="0"/>
              <a:t>.</a:t>
            </a:r>
          </a:p>
          <a:p>
            <a:endParaRPr lang="en-IN" dirty="0"/>
          </a:p>
        </p:txBody>
      </p:sp>
      <p:sp>
        <p:nvSpPr>
          <p:cNvPr id="6" name="TextBox 5"/>
          <p:cNvSpPr txBox="1"/>
          <p:nvPr/>
        </p:nvSpPr>
        <p:spPr>
          <a:xfrm>
            <a:off x="8408276" y="2081049"/>
            <a:ext cx="3930869" cy="4401205"/>
          </a:xfrm>
          <a:prstGeom prst="rect">
            <a:avLst/>
          </a:prstGeom>
          <a:noFill/>
        </p:spPr>
        <p:txBody>
          <a:bodyPr wrap="square" rtlCol="0">
            <a:spAutoFit/>
          </a:bodyPr>
          <a:lstStyle/>
          <a:p>
            <a:r>
              <a:rPr lang="en-US" sz="2000" b="1" dirty="0" smtClean="0">
                <a:solidFill>
                  <a:schemeClr val="bg1"/>
                </a:solidFill>
              </a:rPr>
              <a:t>Next Steps:</a:t>
            </a:r>
            <a:endParaRPr lang="en-US" sz="2000" dirty="0" smtClean="0">
              <a:solidFill>
                <a:schemeClr val="bg1"/>
              </a:solidFill>
            </a:endParaRPr>
          </a:p>
          <a:p>
            <a:r>
              <a:rPr lang="en-US" sz="2000" dirty="0" smtClean="0">
                <a:solidFill>
                  <a:schemeClr val="bg1"/>
                </a:solidFill>
              </a:rPr>
              <a:t>Foster a culture of innovation by encouraging brainstorming sessions and adopting agile processes.</a:t>
            </a:r>
          </a:p>
          <a:p>
            <a:endParaRPr lang="en-US" sz="2000" dirty="0" smtClean="0">
              <a:solidFill>
                <a:schemeClr val="bg1"/>
              </a:solidFill>
            </a:endParaRPr>
          </a:p>
          <a:p>
            <a:r>
              <a:rPr lang="en-US" sz="2000" dirty="0" smtClean="0">
                <a:solidFill>
                  <a:schemeClr val="bg1"/>
                </a:solidFill>
              </a:rPr>
              <a:t>Implement the short-, medium-, and long-term innovation initiatives outlined in the timeline.</a:t>
            </a:r>
          </a:p>
          <a:p>
            <a:endParaRPr lang="en-US" sz="2000" dirty="0" smtClean="0">
              <a:solidFill>
                <a:schemeClr val="bg1"/>
              </a:solidFill>
            </a:endParaRPr>
          </a:p>
          <a:p>
            <a:r>
              <a:rPr lang="en-US" sz="2000" dirty="0" smtClean="0">
                <a:solidFill>
                  <a:schemeClr val="bg1"/>
                </a:solidFill>
              </a:rPr>
              <a:t>Regularly measure innovation success through metrics like ROI, speed to market, and customer satisfaction.</a:t>
            </a:r>
          </a:p>
          <a:p>
            <a:endParaRPr lang="en-IN" sz="2000" dirty="0"/>
          </a:p>
        </p:txBody>
      </p:sp>
      <p:sp>
        <p:nvSpPr>
          <p:cNvPr id="7" name="AutoShape 2" descr="A futuristic cityscape with towering skyscrapers under a purple and pink sky at sunset. The city is filled with neon lights, holographic billboards, and sleek buildings with advanced technology. A wide highway runs through the city, with autonomous cars driving smoothly. The atmosphere feels high-tech, vibrant, and modern with a soft mist adding to the ethereal glow. Pedestrians walk along the street, and the scene evokes a cyberpunk, sci-fi aesthetic with a clean, sleek look."/>
          <p:cNvSpPr>
            <a:spLocks noChangeAspect="1" noChangeArrowheads="1"/>
          </p:cNvSpPr>
          <p:nvPr/>
        </p:nvSpPr>
        <p:spPr bwMode="auto">
          <a:xfrm>
            <a:off x="155574" y="-144463"/>
            <a:ext cx="3234493" cy="32345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p:cNvPicPr>
            <a:picLocks noChangeAspect="1"/>
          </p:cNvPicPr>
          <p:nvPr/>
        </p:nvPicPr>
        <p:blipFill rotWithShape="1">
          <a:blip r:embed="rId3"/>
          <a:srcRect r="46219"/>
          <a:stretch/>
        </p:blipFill>
        <p:spPr>
          <a:xfrm>
            <a:off x="12339146" y="1"/>
            <a:ext cx="2322786"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793790" y="3227427"/>
            <a:ext cx="5670590" cy="708779"/>
          </a:xfrm>
          <a:prstGeom prst="rect">
            <a:avLst/>
          </a:prstGeom>
          <a:noFill/>
          <a:ln/>
        </p:spPr>
        <p:txBody>
          <a:bodyPr wrap="none" lIns="0" tIns="0" rIns="0" bIns="0" rtlCol="0" anchor="t"/>
          <a:lstStyle/>
          <a:p>
            <a:pPr marL="0" indent="0">
              <a:lnSpc>
                <a:spcPts val="5550"/>
              </a:lnSpc>
              <a:buNone/>
            </a:pPr>
            <a:endParaRPr lang="en-US" sz="4450" dirty="0"/>
          </a:p>
        </p:txBody>
      </p:sp>
      <p:sp>
        <p:nvSpPr>
          <p:cNvPr id="4" name="Text 1"/>
          <p:cNvSpPr/>
          <p:nvPr/>
        </p:nvSpPr>
        <p:spPr>
          <a:xfrm>
            <a:off x="657155" y="892037"/>
            <a:ext cx="7556421" cy="725805"/>
          </a:xfrm>
          <a:prstGeom prst="rect">
            <a:avLst/>
          </a:prstGeom>
          <a:noFill/>
          <a:ln/>
        </p:spPr>
        <p:txBody>
          <a:bodyPr wrap="square" lIns="0" tIns="0" rIns="0" bIns="0" rtlCol="0" anchor="t"/>
          <a:lstStyle/>
          <a:p>
            <a:pPr algn="ctr">
              <a:lnSpc>
                <a:spcPts val="2850"/>
              </a:lnSpc>
            </a:pPr>
            <a:endParaRPr lang="en-US" sz="3250" dirty="0">
              <a:solidFill>
                <a:schemeClr val="bg1"/>
              </a:solidFill>
              <a:latin typeface="DM Sans" panose="020B0604020202020204" charset="0"/>
            </a:endParaRPr>
          </a:p>
        </p:txBody>
      </p:sp>
      <p:sp>
        <p:nvSpPr>
          <p:cNvPr id="7" name="AutoShape 2" descr="A futuristic cityscape with towering skyscrapers under a purple and pink sky at sunset. The city is filled with neon lights, holographic billboards, and sleek buildings with advanced technology. A wide highway runs through the city, with autonomous cars driving smoothly. The atmosphere feels high-tech, vibrant, and modern with a soft mist adding to the ethereal glow. Pedestrians walk along the street, and the scene evokes a cyberpunk, sci-fi aesthetic with a clean, sleek look."/>
          <p:cNvSpPr>
            <a:spLocks noChangeAspect="1" noChangeArrowheads="1"/>
          </p:cNvSpPr>
          <p:nvPr/>
        </p:nvSpPr>
        <p:spPr bwMode="auto">
          <a:xfrm>
            <a:off x="155574" y="-144463"/>
            <a:ext cx="3234493" cy="32345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p:cNvPicPr>
            <a:picLocks noChangeAspect="1"/>
          </p:cNvPicPr>
          <p:nvPr/>
        </p:nvPicPr>
        <p:blipFill rotWithShape="1">
          <a:blip r:embed="rId3"/>
          <a:srcRect r="46219"/>
          <a:stretch/>
        </p:blipFill>
        <p:spPr>
          <a:xfrm>
            <a:off x="0" y="1"/>
            <a:ext cx="4267201" cy="8229600"/>
          </a:xfrm>
          <a:prstGeom prst="rect">
            <a:avLst/>
          </a:prstGeom>
        </p:spPr>
      </p:pic>
      <p:sp>
        <p:nvSpPr>
          <p:cNvPr id="2" name="TextBox 1"/>
          <p:cNvSpPr txBox="1"/>
          <p:nvPr/>
        </p:nvSpPr>
        <p:spPr>
          <a:xfrm>
            <a:off x="6285187" y="3456330"/>
            <a:ext cx="5780690" cy="1107996"/>
          </a:xfrm>
          <a:prstGeom prst="rect">
            <a:avLst/>
          </a:prstGeom>
          <a:noFill/>
        </p:spPr>
        <p:txBody>
          <a:bodyPr wrap="square" rtlCol="0">
            <a:spAutoFit/>
          </a:bodyPr>
          <a:lstStyle/>
          <a:p>
            <a:r>
              <a:rPr lang="en-IN" sz="6600" dirty="0" smtClean="0">
                <a:solidFill>
                  <a:schemeClr val="bg1"/>
                </a:solidFill>
                <a:latin typeface="Century" panose="02040604050505020304" pitchFamily="18" charset="0"/>
              </a:rPr>
              <a:t>Thank You</a:t>
            </a:r>
            <a:endParaRPr lang="en-IN" sz="6600" dirty="0">
              <a:solidFill>
                <a:schemeClr val="bg1"/>
              </a:solidFill>
              <a:latin typeface="Century" panose="02040604050505020304" pitchFamily="18" charset="0"/>
            </a:endParaRPr>
          </a:p>
        </p:txBody>
      </p:sp>
    </p:spTree>
    <p:extLst>
      <p:ext uri="{BB962C8B-B14F-4D97-AF65-F5344CB8AC3E}">
        <p14:creationId xmlns:p14="http://schemas.microsoft.com/office/powerpoint/2010/main" val="3382977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25535"/>
            <a:ext cx="7556421" cy="2934653"/>
          </a:xfrm>
          <a:prstGeom prst="rect">
            <a:avLst/>
          </a:prstGeom>
          <a:noFill/>
          <a:ln/>
        </p:spPr>
        <p:txBody>
          <a:bodyPr wrap="square" lIns="0" tIns="0" rIns="0" bIns="0" rtlCol="0" anchor="t"/>
          <a:lstStyle/>
          <a:p>
            <a:pPr marL="0" indent="0">
              <a:lnSpc>
                <a:spcPts val="7700"/>
              </a:lnSpc>
              <a:buNone/>
            </a:pPr>
            <a:r>
              <a:rPr lang="en-US" sz="6150" dirty="0">
                <a:solidFill>
                  <a:srgbClr val="F7F7F8"/>
                </a:solidFill>
                <a:latin typeface="DM Sans" pitchFamily="34" charset="0"/>
                <a:ea typeface="DM Sans" pitchFamily="34" charset="-122"/>
                <a:cs typeface="DM Sans" pitchFamily="34" charset="-120"/>
              </a:rPr>
              <a:t>Innovation &amp; Strategic Excellence in a Company</a:t>
            </a:r>
            <a:endParaRPr lang="en-US" sz="6150" dirty="0"/>
          </a:p>
        </p:txBody>
      </p:sp>
      <p:sp>
        <p:nvSpPr>
          <p:cNvPr id="4" name="Text 1"/>
          <p:cNvSpPr/>
          <p:nvPr/>
        </p:nvSpPr>
        <p:spPr>
          <a:xfrm>
            <a:off x="793790" y="4700349"/>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D6D9D7"/>
                </a:solidFill>
                <a:latin typeface="Inter" pitchFamily="34" charset="0"/>
                <a:ea typeface="Inter" pitchFamily="34" charset="-122"/>
                <a:cs typeface="Inter" pitchFamily="34" charset="-120"/>
              </a:rPr>
              <a:t>Innovation is vital for businesses to remain competitive and adapt to rapidly changing market landscapes. It is about generating new ideas and solutions that provide value to customers and help organizations stay ahead of the curve.</a:t>
            </a:r>
            <a:endParaRPr lang="en-US" sz="1750" dirty="0"/>
          </a:p>
        </p:txBody>
      </p:sp>
      <p:sp>
        <p:nvSpPr>
          <p:cNvPr id="6" name="Text 3"/>
          <p:cNvSpPr/>
          <p:nvPr/>
        </p:nvSpPr>
        <p:spPr>
          <a:xfrm>
            <a:off x="912257" y="6556653"/>
            <a:ext cx="125849" cy="97512"/>
          </a:xfrm>
          <a:prstGeom prst="rect">
            <a:avLst/>
          </a:prstGeom>
          <a:noFill/>
          <a:ln/>
        </p:spPr>
        <p:txBody>
          <a:bodyPr wrap="none" lIns="0" tIns="0" rIns="0" bIns="0" rtlCol="0" anchor="t"/>
          <a:lstStyle/>
          <a:p>
            <a:pPr marL="0" indent="0" algn="ctr">
              <a:lnSpc>
                <a:spcPts val="750"/>
              </a:lnSpc>
              <a:buNone/>
            </a:pPr>
            <a:r>
              <a:rPr lang="en-US" sz="750" dirty="0">
                <a:solidFill>
                  <a:srgbClr val="3C3838"/>
                </a:solidFill>
                <a:latin typeface="Inter" pitchFamily="34" charset="0"/>
                <a:ea typeface="Inter" pitchFamily="34" charset="-122"/>
                <a:cs typeface="Inter" pitchFamily="34" charset="-120"/>
              </a:rPr>
              <a:t>RP</a:t>
            </a:r>
            <a:endParaRPr lang="en-US" sz="750" dirty="0"/>
          </a:p>
        </p:txBody>
      </p:sp>
      <p:sp>
        <p:nvSpPr>
          <p:cNvPr id="7" name="Text 4"/>
          <p:cNvSpPr/>
          <p:nvPr/>
        </p:nvSpPr>
        <p:spPr>
          <a:xfrm>
            <a:off x="1270040" y="6407110"/>
            <a:ext cx="1982629" cy="396835"/>
          </a:xfrm>
          <a:prstGeom prst="rect">
            <a:avLst/>
          </a:prstGeom>
          <a:noFill/>
          <a:ln/>
        </p:spPr>
        <p:txBody>
          <a:bodyPr wrap="none" lIns="0" tIns="0" rIns="0" bIns="0" rtlCol="0" anchor="t"/>
          <a:lstStyle/>
          <a:p>
            <a:pPr marL="0" indent="0" algn="l">
              <a:lnSpc>
                <a:spcPts val="3100"/>
              </a:lnSpc>
              <a:buNone/>
            </a:pPr>
            <a:endParaRPr lang="en-US" sz="2200" dirty="0"/>
          </a:p>
        </p:txBody>
      </p:sp>
    </p:spTree>
    <p:extLst>
      <p:ext uri="{BB962C8B-B14F-4D97-AF65-F5344CB8AC3E}">
        <p14:creationId xmlns:p14="http://schemas.microsoft.com/office/powerpoint/2010/main" val="3972905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14625"/>
          </a:xfrm>
          <a:prstGeom prst="rect">
            <a:avLst/>
          </a:prstGeom>
        </p:spPr>
      </p:pic>
      <p:sp>
        <p:nvSpPr>
          <p:cNvPr id="3" name="Text 0"/>
          <p:cNvSpPr/>
          <p:nvPr/>
        </p:nvSpPr>
        <p:spPr>
          <a:xfrm>
            <a:off x="760095" y="3311843"/>
            <a:ext cx="13110210" cy="1357313"/>
          </a:xfrm>
          <a:prstGeom prst="rect">
            <a:avLst/>
          </a:prstGeom>
          <a:noFill/>
          <a:ln/>
        </p:spPr>
        <p:txBody>
          <a:bodyPr wrap="square" lIns="0" tIns="0" rIns="0" bIns="0" rtlCol="0" anchor="t"/>
          <a:lstStyle/>
          <a:p>
            <a:pPr marL="0" indent="0">
              <a:lnSpc>
                <a:spcPts val="5300"/>
              </a:lnSpc>
              <a:buNone/>
            </a:pPr>
            <a:r>
              <a:rPr lang="en-US" sz="4250" dirty="0">
                <a:solidFill>
                  <a:srgbClr val="F7F7F8"/>
                </a:solidFill>
                <a:latin typeface="DM Sans" pitchFamily="34" charset="0"/>
                <a:ea typeface="DM Sans" pitchFamily="34" charset="-122"/>
                <a:cs typeface="DM Sans" pitchFamily="34" charset="-120"/>
              </a:rPr>
              <a:t>Defining Innovation: Embracing Creativity and Disruption</a:t>
            </a:r>
            <a:endParaRPr lang="en-US" sz="4250" dirty="0"/>
          </a:p>
        </p:txBody>
      </p:sp>
      <p:sp>
        <p:nvSpPr>
          <p:cNvPr id="4" name="Shape 1"/>
          <p:cNvSpPr/>
          <p:nvPr/>
        </p:nvSpPr>
        <p:spPr>
          <a:xfrm>
            <a:off x="760095" y="4994910"/>
            <a:ext cx="4225290" cy="2641044"/>
          </a:xfrm>
          <a:prstGeom prst="roundRect">
            <a:avLst>
              <a:gd name="adj" fmla="val 1233"/>
            </a:avLst>
          </a:prstGeom>
          <a:solidFill>
            <a:srgbClr val="4C5052"/>
          </a:solidFill>
          <a:ln/>
        </p:spPr>
      </p:sp>
      <p:sp>
        <p:nvSpPr>
          <p:cNvPr id="5" name="Text 2"/>
          <p:cNvSpPr/>
          <p:nvPr/>
        </p:nvSpPr>
        <p:spPr>
          <a:xfrm>
            <a:off x="977265" y="5212080"/>
            <a:ext cx="2835593" cy="339328"/>
          </a:xfrm>
          <a:prstGeom prst="rect">
            <a:avLst/>
          </a:prstGeom>
          <a:noFill/>
          <a:ln/>
        </p:spPr>
        <p:txBody>
          <a:bodyPr wrap="none" lIns="0" tIns="0" rIns="0" bIns="0" rtlCol="0" anchor="t"/>
          <a:lstStyle/>
          <a:p>
            <a:pPr marL="0" indent="0">
              <a:lnSpc>
                <a:spcPts val="2650"/>
              </a:lnSpc>
              <a:buNone/>
            </a:pPr>
            <a:r>
              <a:rPr lang="en-US" sz="2100" dirty="0">
                <a:solidFill>
                  <a:srgbClr val="D6D9D7"/>
                </a:solidFill>
                <a:latin typeface="DM Sans" pitchFamily="34" charset="0"/>
                <a:ea typeface="DM Sans" pitchFamily="34" charset="-122"/>
                <a:cs typeface="DM Sans" pitchFamily="34" charset="-120"/>
              </a:rPr>
              <a:t>New Ideas &amp; Solutions</a:t>
            </a:r>
            <a:endParaRPr lang="en-US" sz="2100" dirty="0"/>
          </a:p>
        </p:txBody>
      </p:sp>
      <p:sp>
        <p:nvSpPr>
          <p:cNvPr id="6" name="Text 3"/>
          <p:cNvSpPr/>
          <p:nvPr/>
        </p:nvSpPr>
        <p:spPr>
          <a:xfrm>
            <a:off x="977265" y="5681663"/>
            <a:ext cx="3790950" cy="1737122"/>
          </a:xfrm>
          <a:prstGeom prst="rect">
            <a:avLst/>
          </a:prstGeom>
          <a:noFill/>
          <a:ln/>
        </p:spPr>
        <p:txBody>
          <a:bodyPr wrap="square" lIns="0" tIns="0" rIns="0" bIns="0" rtlCol="0" anchor="t"/>
          <a:lstStyle/>
          <a:p>
            <a:pPr marL="0" indent="0">
              <a:lnSpc>
                <a:spcPts val="2700"/>
              </a:lnSpc>
              <a:buNone/>
            </a:pPr>
            <a:r>
              <a:rPr lang="en-US" sz="1700" dirty="0">
                <a:solidFill>
                  <a:srgbClr val="D6D9D7"/>
                </a:solidFill>
                <a:latin typeface="Inter" pitchFamily="34" charset="0"/>
                <a:ea typeface="Inter" pitchFamily="34" charset="-122"/>
                <a:cs typeface="Inter" pitchFamily="34" charset="-120"/>
              </a:rPr>
              <a:t>Innovation involves developing new products, services, processes, or business models that meet evolving customer needs and market demands.</a:t>
            </a:r>
            <a:endParaRPr lang="en-US" sz="1700" dirty="0"/>
          </a:p>
        </p:txBody>
      </p:sp>
      <p:sp>
        <p:nvSpPr>
          <p:cNvPr id="7" name="Shape 4"/>
          <p:cNvSpPr/>
          <p:nvPr/>
        </p:nvSpPr>
        <p:spPr>
          <a:xfrm>
            <a:off x="5202555" y="4994910"/>
            <a:ext cx="4225290" cy="2641044"/>
          </a:xfrm>
          <a:prstGeom prst="roundRect">
            <a:avLst>
              <a:gd name="adj" fmla="val 1233"/>
            </a:avLst>
          </a:prstGeom>
          <a:solidFill>
            <a:srgbClr val="4C5052"/>
          </a:solidFill>
          <a:ln/>
        </p:spPr>
      </p:sp>
      <p:sp>
        <p:nvSpPr>
          <p:cNvPr id="8" name="Text 5"/>
          <p:cNvSpPr/>
          <p:nvPr/>
        </p:nvSpPr>
        <p:spPr>
          <a:xfrm>
            <a:off x="5419725" y="5212080"/>
            <a:ext cx="3481388" cy="339328"/>
          </a:xfrm>
          <a:prstGeom prst="rect">
            <a:avLst/>
          </a:prstGeom>
          <a:noFill/>
          <a:ln/>
        </p:spPr>
        <p:txBody>
          <a:bodyPr wrap="none" lIns="0" tIns="0" rIns="0" bIns="0" rtlCol="0" anchor="t"/>
          <a:lstStyle/>
          <a:p>
            <a:pPr marL="0" indent="0">
              <a:lnSpc>
                <a:spcPts val="2650"/>
              </a:lnSpc>
              <a:buNone/>
            </a:pPr>
            <a:r>
              <a:rPr lang="en-US" sz="2100" dirty="0">
                <a:solidFill>
                  <a:srgbClr val="D6D9D7"/>
                </a:solidFill>
                <a:latin typeface="DM Sans" pitchFamily="34" charset="0"/>
                <a:ea typeface="DM Sans" pitchFamily="34" charset="-122"/>
                <a:cs typeface="DM Sans" pitchFamily="34" charset="-120"/>
              </a:rPr>
              <a:t>Challenging the Status Quo</a:t>
            </a:r>
            <a:endParaRPr lang="en-US" sz="2100" dirty="0"/>
          </a:p>
        </p:txBody>
      </p:sp>
      <p:sp>
        <p:nvSpPr>
          <p:cNvPr id="9" name="Text 6"/>
          <p:cNvSpPr/>
          <p:nvPr/>
        </p:nvSpPr>
        <p:spPr>
          <a:xfrm>
            <a:off x="5419725" y="5681663"/>
            <a:ext cx="3790950" cy="1737122"/>
          </a:xfrm>
          <a:prstGeom prst="rect">
            <a:avLst/>
          </a:prstGeom>
          <a:noFill/>
          <a:ln/>
        </p:spPr>
        <p:txBody>
          <a:bodyPr wrap="square" lIns="0" tIns="0" rIns="0" bIns="0" rtlCol="0" anchor="t"/>
          <a:lstStyle/>
          <a:p>
            <a:pPr marL="0" indent="0">
              <a:lnSpc>
                <a:spcPts val="2700"/>
              </a:lnSpc>
              <a:buNone/>
            </a:pPr>
            <a:r>
              <a:rPr lang="en-US" sz="1700" dirty="0">
                <a:solidFill>
                  <a:srgbClr val="D6D9D7"/>
                </a:solidFill>
                <a:latin typeface="Inter" pitchFamily="34" charset="0"/>
                <a:ea typeface="Inter" pitchFamily="34" charset="-122"/>
                <a:cs typeface="Inter" pitchFamily="34" charset="-120"/>
              </a:rPr>
              <a:t>Innovation often involves questioning existing practices, processes, and assumptions to identify opportunities for improvement and disruption.</a:t>
            </a:r>
            <a:endParaRPr lang="en-US" sz="1700" dirty="0"/>
          </a:p>
        </p:txBody>
      </p:sp>
      <p:sp>
        <p:nvSpPr>
          <p:cNvPr id="10" name="Shape 7"/>
          <p:cNvSpPr/>
          <p:nvPr/>
        </p:nvSpPr>
        <p:spPr>
          <a:xfrm>
            <a:off x="9645015" y="4994910"/>
            <a:ext cx="4225290" cy="2641044"/>
          </a:xfrm>
          <a:prstGeom prst="roundRect">
            <a:avLst>
              <a:gd name="adj" fmla="val 1233"/>
            </a:avLst>
          </a:prstGeom>
          <a:solidFill>
            <a:srgbClr val="4C5052"/>
          </a:solidFill>
          <a:ln/>
        </p:spPr>
      </p:sp>
      <p:sp>
        <p:nvSpPr>
          <p:cNvPr id="11" name="Text 8"/>
          <p:cNvSpPr/>
          <p:nvPr/>
        </p:nvSpPr>
        <p:spPr>
          <a:xfrm>
            <a:off x="9862185" y="5212080"/>
            <a:ext cx="3551634" cy="339328"/>
          </a:xfrm>
          <a:prstGeom prst="rect">
            <a:avLst/>
          </a:prstGeom>
          <a:noFill/>
          <a:ln/>
        </p:spPr>
        <p:txBody>
          <a:bodyPr wrap="none" lIns="0" tIns="0" rIns="0" bIns="0" rtlCol="0" anchor="t"/>
          <a:lstStyle/>
          <a:p>
            <a:pPr marL="0" indent="0">
              <a:lnSpc>
                <a:spcPts val="2650"/>
              </a:lnSpc>
              <a:buNone/>
            </a:pPr>
            <a:r>
              <a:rPr lang="en-US" sz="2100" dirty="0">
                <a:solidFill>
                  <a:srgbClr val="D6D9D7"/>
                </a:solidFill>
                <a:latin typeface="DM Sans" pitchFamily="34" charset="0"/>
                <a:ea typeface="DM Sans" pitchFamily="34" charset="-122"/>
                <a:cs typeface="DM Sans" pitchFamily="34" charset="-120"/>
              </a:rPr>
              <a:t>Experimentation &amp; Learning</a:t>
            </a:r>
            <a:endParaRPr lang="en-US" sz="2100" dirty="0"/>
          </a:p>
        </p:txBody>
      </p:sp>
      <p:sp>
        <p:nvSpPr>
          <p:cNvPr id="12" name="Text 9"/>
          <p:cNvSpPr/>
          <p:nvPr/>
        </p:nvSpPr>
        <p:spPr>
          <a:xfrm>
            <a:off x="9862185" y="5681663"/>
            <a:ext cx="3790950" cy="1389698"/>
          </a:xfrm>
          <a:prstGeom prst="rect">
            <a:avLst/>
          </a:prstGeom>
          <a:noFill/>
          <a:ln/>
        </p:spPr>
        <p:txBody>
          <a:bodyPr wrap="square" lIns="0" tIns="0" rIns="0" bIns="0" rtlCol="0" anchor="t"/>
          <a:lstStyle/>
          <a:p>
            <a:pPr marL="0" indent="0">
              <a:lnSpc>
                <a:spcPts val="2700"/>
              </a:lnSpc>
              <a:buNone/>
            </a:pPr>
            <a:r>
              <a:rPr lang="en-US" sz="1700" dirty="0">
                <a:solidFill>
                  <a:srgbClr val="D6D9D7"/>
                </a:solidFill>
                <a:latin typeface="Inter" pitchFamily="34" charset="0"/>
                <a:ea typeface="Inter" pitchFamily="34" charset="-122"/>
                <a:cs typeface="Inter" pitchFamily="34" charset="-120"/>
              </a:rPr>
              <a:t>Innovation requires a willingness to experiment with new ideas, learn from failures, and iterate solutions based on feedback and data.</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95607"/>
            <a:ext cx="11925181" cy="708779"/>
          </a:xfrm>
          <a:prstGeom prst="rect">
            <a:avLst/>
          </a:prstGeom>
          <a:noFill/>
          <a:ln/>
        </p:spPr>
        <p:txBody>
          <a:bodyPr wrap="none" lIns="0" tIns="0" rIns="0" bIns="0" rtlCol="0" anchor="t"/>
          <a:lstStyle/>
          <a:p>
            <a:pPr marL="0" indent="0">
              <a:lnSpc>
                <a:spcPts val="5550"/>
              </a:lnSpc>
              <a:buNone/>
            </a:pPr>
            <a:r>
              <a:rPr lang="en-US" sz="4450" dirty="0">
                <a:solidFill>
                  <a:srgbClr val="F7F7F8"/>
                </a:solidFill>
                <a:latin typeface="DM Sans" pitchFamily="34" charset="0"/>
                <a:ea typeface="DM Sans" pitchFamily="34" charset="-122"/>
                <a:cs typeface="DM Sans" pitchFamily="34" charset="-120"/>
              </a:rPr>
              <a:t>Aligning Innovation with Strategic Objectives</a:t>
            </a:r>
            <a:endParaRPr lang="en-US" sz="4450" dirty="0"/>
          </a:p>
        </p:txBody>
      </p:sp>
      <p:sp>
        <p:nvSpPr>
          <p:cNvPr id="3" name="Text 1"/>
          <p:cNvSpPr/>
          <p:nvPr/>
        </p:nvSpPr>
        <p:spPr>
          <a:xfrm>
            <a:off x="793790" y="3271361"/>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7F7F8"/>
                </a:solidFill>
                <a:latin typeface="DM Sans" pitchFamily="34" charset="0"/>
                <a:ea typeface="DM Sans" pitchFamily="34" charset="-122"/>
                <a:cs typeface="DM Sans" pitchFamily="34" charset="-120"/>
              </a:rPr>
              <a:t>Business Goals</a:t>
            </a:r>
            <a:endParaRPr lang="en-US" sz="2200" dirty="0"/>
          </a:p>
        </p:txBody>
      </p:sp>
      <p:sp>
        <p:nvSpPr>
          <p:cNvPr id="4" name="Text 2"/>
          <p:cNvSpPr/>
          <p:nvPr/>
        </p:nvSpPr>
        <p:spPr>
          <a:xfrm>
            <a:off x="793790" y="3852505"/>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D6D9D7"/>
                </a:solidFill>
                <a:latin typeface="Inter" pitchFamily="34" charset="0"/>
                <a:ea typeface="Inter" pitchFamily="34" charset="-122"/>
                <a:cs typeface="Inter" pitchFamily="34" charset="-120"/>
              </a:rPr>
              <a:t>Innovation should be aligned with the organization's overall strategic objectives, ensuring that it contributes to achieving key business goals.</a:t>
            </a:r>
            <a:endParaRPr lang="en-US" sz="1750" dirty="0"/>
          </a:p>
        </p:txBody>
      </p:sp>
      <p:sp>
        <p:nvSpPr>
          <p:cNvPr id="5" name="Text 3"/>
          <p:cNvSpPr/>
          <p:nvPr/>
        </p:nvSpPr>
        <p:spPr>
          <a:xfrm>
            <a:off x="5332928" y="3271361"/>
            <a:ext cx="2865239" cy="354330"/>
          </a:xfrm>
          <a:prstGeom prst="rect">
            <a:avLst/>
          </a:prstGeom>
          <a:noFill/>
          <a:ln/>
        </p:spPr>
        <p:txBody>
          <a:bodyPr wrap="none" lIns="0" tIns="0" rIns="0" bIns="0" rtlCol="0" anchor="t"/>
          <a:lstStyle/>
          <a:p>
            <a:pPr marL="0" indent="0">
              <a:lnSpc>
                <a:spcPts val="2750"/>
              </a:lnSpc>
              <a:buNone/>
            </a:pPr>
            <a:r>
              <a:rPr lang="en-US" sz="2200" dirty="0">
                <a:solidFill>
                  <a:srgbClr val="F7F7F8"/>
                </a:solidFill>
                <a:latin typeface="DM Sans" pitchFamily="34" charset="0"/>
                <a:ea typeface="DM Sans" pitchFamily="34" charset="-122"/>
                <a:cs typeface="DM Sans" pitchFamily="34" charset="-120"/>
              </a:rPr>
              <a:t>Market Opportunities</a:t>
            </a:r>
            <a:endParaRPr lang="en-US" sz="2200" dirty="0"/>
          </a:p>
        </p:txBody>
      </p:sp>
      <p:sp>
        <p:nvSpPr>
          <p:cNvPr id="6" name="Text 4"/>
          <p:cNvSpPr/>
          <p:nvPr/>
        </p:nvSpPr>
        <p:spPr>
          <a:xfrm>
            <a:off x="5332928" y="3852505"/>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D6D9D7"/>
                </a:solidFill>
                <a:latin typeface="Inter" pitchFamily="34" charset="0"/>
                <a:ea typeface="Inter" pitchFamily="34" charset="-122"/>
                <a:cs typeface="Inter" pitchFamily="34" charset="-120"/>
              </a:rPr>
              <a:t>Innovation efforts should be focused on addressing key market trends, customer needs, and emerging opportunities to maximize their impact.</a:t>
            </a:r>
            <a:endParaRPr lang="en-US" sz="1750" dirty="0"/>
          </a:p>
        </p:txBody>
      </p:sp>
      <p:sp>
        <p:nvSpPr>
          <p:cNvPr id="7" name="Text 5"/>
          <p:cNvSpPr/>
          <p:nvPr/>
        </p:nvSpPr>
        <p:spPr>
          <a:xfrm>
            <a:off x="9872067" y="3271361"/>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7F7F8"/>
                </a:solidFill>
                <a:latin typeface="DM Sans" pitchFamily="34" charset="0"/>
                <a:ea typeface="DM Sans" pitchFamily="34" charset="-122"/>
                <a:cs typeface="DM Sans" pitchFamily="34" charset="-120"/>
              </a:rPr>
              <a:t>Resource Allocation</a:t>
            </a:r>
            <a:endParaRPr lang="en-US" sz="2200" dirty="0"/>
          </a:p>
        </p:txBody>
      </p:sp>
      <p:sp>
        <p:nvSpPr>
          <p:cNvPr id="8" name="Text 6"/>
          <p:cNvSpPr/>
          <p:nvPr/>
        </p:nvSpPr>
        <p:spPr>
          <a:xfrm>
            <a:off x="9872067" y="3852505"/>
            <a:ext cx="3978116" cy="2177415"/>
          </a:xfrm>
          <a:prstGeom prst="rect">
            <a:avLst/>
          </a:prstGeom>
          <a:noFill/>
          <a:ln/>
        </p:spPr>
        <p:txBody>
          <a:bodyPr wrap="square" lIns="0" tIns="0" rIns="0" bIns="0" rtlCol="0" anchor="t"/>
          <a:lstStyle/>
          <a:p>
            <a:pPr marL="0" indent="0">
              <a:lnSpc>
                <a:spcPts val="2850"/>
              </a:lnSpc>
              <a:buNone/>
            </a:pPr>
            <a:r>
              <a:rPr lang="en-US" sz="1750" dirty="0">
                <a:solidFill>
                  <a:srgbClr val="D6D9D7"/>
                </a:solidFill>
                <a:latin typeface="Inter" pitchFamily="34" charset="0"/>
                <a:ea typeface="Inter" pitchFamily="34" charset="-122"/>
                <a:cs typeface="Inter" pitchFamily="34" charset="-120"/>
              </a:rPr>
              <a:t>Organizations need to prioritize and allocate resources effectively to support innovation initiatives, ensuring that they have the necessary funding, talent, and infrastructure.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93658" y="848082"/>
            <a:ext cx="7568565" cy="619363"/>
          </a:xfrm>
          <a:prstGeom prst="rect">
            <a:avLst/>
          </a:prstGeom>
          <a:noFill/>
          <a:ln/>
        </p:spPr>
        <p:txBody>
          <a:bodyPr wrap="none" lIns="0" tIns="0" rIns="0" bIns="0" rtlCol="0" anchor="t"/>
          <a:lstStyle/>
          <a:p>
            <a:pPr marL="0" indent="0">
              <a:lnSpc>
                <a:spcPts val="4850"/>
              </a:lnSpc>
              <a:buNone/>
            </a:pPr>
            <a:r>
              <a:rPr lang="en-US" sz="3900" dirty="0">
                <a:solidFill>
                  <a:srgbClr val="F7F7F8"/>
                </a:solidFill>
                <a:latin typeface="DM Sans" pitchFamily="34" charset="0"/>
                <a:ea typeface="DM Sans" pitchFamily="34" charset="-122"/>
                <a:cs typeface="DM Sans" pitchFamily="34" charset="-120"/>
              </a:rPr>
              <a:t>Fostering a Culture of Innovation</a:t>
            </a:r>
            <a:endParaRPr lang="en-US" sz="3900" dirty="0"/>
          </a:p>
        </p:txBody>
      </p:sp>
      <p:sp>
        <p:nvSpPr>
          <p:cNvPr id="4" name="Shape 1"/>
          <p:cNvSpPr/>
          <p:nvPr/>
        </p:nvSpPr>
        <p:spPr>
          <a:xfrm>
            <a:off x="693658" y="1987629"/>
            <a:ext cx="445889" cy="445889"/>
          </a:xfrm>
          <a:prstGeom prst="roundRect">
            <a:avLst>
              <a:gd name="adj" fmla="val 6668"/>
            </a:avLst>
          </a:prstGeom>
          <a:solidFill>
            <a:srgbClr val="4C5052"/>
          </a:solidFill>
          <a:ln/>
        </p:spPr>
      </p:sp>
      <p:sp>
        <p:nvSpPr>
          <p:cNvPr id="5" name="Text 2"/>
          <p:cNvSpPr/>
          <p:nvPr/>
        </p:nvSpPr>
        <p:spPr>
          <a:xfrm>
            <a:off x="867847" y="2061924"/>
            <a:ext cx="97512" cy="297299"/>
          </a:xfrm>
          <a:prstGeom prst="rect">
            <a:avLst/>
          </a:prstGeom>
          <a:noFill/>
          <a:ln/>
        </p:spPr>
        <p:txBody>
          <a:bodyPr wrap="none" lIns="0" tIns="0" rIns="0" bIns="0" rtlCol="0" anchor="t"/>
          <a:lstStyle/>
          <a:p>
            <a:pPr marL="0" indent="0" algn="ctr">
              <a:lnSpc>
                <a:spcPts val="2300"/>
              </a:lnSpc>
              <a:buNone/>
            </a:pPr>
            <a:r>
              <a:rPr lang="en-US" sz="2300" dirty="0">
                <a:solidFill>
                  <a:srgbClr val="D6D9D7"/>
                </a:solidFill>
                <a:latin typeface="DM Sans" pitchFamily="34" charset="0"/>
                <a:ea typeface="DM Sans" pitchFamily="34" charset="-122"/>
                <a:cs typeface="DM Sans" pitchFamily="34" charset="-120"/>
              </a:rPr>
              <a:t>1</a:t>
            </a:r>
            <a:endParaRPr lang="en-US" sz="2300" dirty="0"/>
          </a:p>
        </p:txBody>
      </p:sp>
      <p:sp>
        <p:nvSpPr>
          <p:cNvPr id="6" name="Text 3"/>
          <p:cNvSpPr/>
          <p:nvPr/>
        </p:nvSpPr>
        <p:spPr>
          <a:xfrm>
            <a:off x="1337667" y="1987629"/>
            <a:ext cx="2566988" cy="309682"/>
          </a:xfrm>
          <a:prstGeom prst="rect">
            <a:avLst/>
          </a:prstGeom>
          <a:noFill/>
          <a:ln/>
        </p:spPr>
        <p:txBody>
          <a:bodyPr wrap="none" lIns="0" tIns="0" rIns="0" bIns="0" rtlCol="0" anchor="t"/>
          <a:lstStyle/>
          <a:p>
            <a:pPr marL="0" indent="0">
              <a:lnSpc>
                <a:spcPts val="2400"/>
              </a:lnSpc>
              <a:buNone/>
            </a:pPr>
            <a:r>
              <a:rPr lang="en-US" sz="1950" dirty="0">
                <a:solidFill>
                  <a:srgbClr val="D6D9D7"/>
                </a:solidFill>
                <a:latin typeface="DM Sans" pitchFamily="34" charset="0"/>
                <a:ea typeface="DM Sans" pitchFamily="34" charset="-122"/>
                <a:cs typeface="DM Sans" pitchFamily="34" charset="-120"/>
              </a:rPr>
              <a:t>Open Communication</a:t>
            </a:r>
            <a:endParaRPr lang="en-US" sz="1950" dirty="0"/>
          </a:p>
        </p:txBody>
      </p:sp>
      <p:sp>
        <p:nvSpPr>
          <p:cNvPr id="7" name="Text 4"/>
          <p:cNvSpPr/>
          <p:nvPr/>
        </p:nvSpPr>
        <p:spPr>
          <a:xfrm>
            <a:off x="1337667" y="2416135"/>
            <a:ext cx="3135273" cy="1585912"/>
          </a:xfrm>
          <a:prstGeom prst="rect">
            <a:avLst/>
          </a:prstGeom>
          <a:noFill/>
          <a:ln/>
        </p:spPr>
        <p:txBody>
          <a:bodyPr wrap="square" lIns="0" tIns="0" rIns="0" bIns="0" rtlCol="0" anchor="t"/>
          <a:lstStyle/>
          <a:p>
            <a:pPr marL="0" indent="0">
              <a:lnSpc>
                <a:spcPts val="2450"/>
              </a:lnSpc>
              <a:buNone/>
            </a:pPr>
            <a:r>
              <a:rPr lang="en-US" sz="1550" dirty="0">
                <a:solidFill>
                  <a:srgbClr val="D6D9D7"/>
                </a:solidFill>
                <a:latin typeface="Inter" pitchFamily="34" charset="0"/>
                <a:ea typeface="Inter" pitchFamily="34" charset="-122"/>
                <a:cs typeface="Inter" pitchFamily="34" charset="-120"/>
              </a:rPr>
              <a:t>Encourage open communication and collaboration, allowing employees to share ideas, provide feedback, and learn from each other.</a:t>
            </a:r>
            <a:endParaRPr lang="en-US" sz="1550" dirty="0"/>
          </a:p>
        </p:txBody>
      </p:sp>
      <p:sp>
        <p:nvSpPr>
          <p:cNvPr id="8" name="Shape 5"/>
          <p:cNvSpPr/>
          <p:nvPr/>
        </p:nvSpPr>
        <p:spPr>
          <a:xfrm>
            <a:off x="4671060" y="1987629"/>
            <a:ext cx="445889" cy="445889"/>
          </a:xfrm>
          <a:prstGeom prst="roundRect">
            <a:avLst>
              <a:gd name="adj" fmla="val 6668"/>
            </a:avLst>
          </a:prstGeom>
          <a:solidFill>
            <a:srgbClr val="4C5052"/>
          </a:solidFill>
          <a:ln/>
        </p:spPr>
      </p:sp>
      <p:sp>
        <p:nvSpPr>
          <p:cNvPr id="9" name="Text 6"/>
          <p:cNvSpPr/>
          <p:nvPr/>
        </p:nvSpPr>
        <p:spPr>
          <a:xfrm>
            <a:off x="4808220" y="2061924"/>
            <a:ext cx="171569" cy="297299"/>
          </a:xfrm>
          <a:prstGeom prst="rect">
            <a:avLst/>
          </a:prstGeom>
          <a:noFill/>
          <a:ln/>
        </p:spPr>
        <p:txBody>
          <a:bodyPr wrap="none" lIns="0" tIns="0" rIns="0" bIns="0" rtlCol="0" anchor="t"/>
          <a:lstStyle/>
          <a:p>
            <a:pPr marL="0" indent="0" algn="ctr">
              <a:lnSpc>
                <a:spcPts val="2300"/>
              </a:lnSpc>
              <a:buNone/>
            </a:pPr>
            <a:r>
              <a:rPr lang="en-US" sz="2300" dirty="0">
                <a:solidFill>
                  <a:srgbClr val="D6D9D7"/>
                </a:solidFill>
                <a:latin typeface="DM Sans" pitchFamily="34" charset="0"/>
                <a:ea typeface="DM Sans" pitchFamily="34" charset="-122"/>
                <a:cs typeface="DM Sans" pitchFamily="34" charset="-120"/>
              </a:rPr>
              <a:t>2</a:t>
            </a:r>
            <a:endParaRPr lang="en-US" sz="2300" dirty="0"/>
          </a:p>
        </p:txBody>
      </p:sp>
      <p:sp>
        <p:nvSpPr>
          <p:cNvPr id="10" name="Text 7"/>
          <p:cNvSpPr/>
          <p:nvPr/>
        </p:nvSpPr>
        <p:spPr>
          <a:xfrm>
            <a:off x="5315069" y="1987629"/>
            <a:ext cx="3135273" cy="619363"/>
          </a:xfrm>
          <a:prstGeom prst="rect">
            <a:avLst/>
          </a:prstGeom>
          <a:noFill/>
          <a:ln/>
        </p:spPr>
        <p:txBody>
          <a:bodyPr wrap="square" lIns="0" tIns="0" rIns="0" bIns="0" rtlCol="0" anchor="t"/>
          <a:lstStyle/>
          <a:p>
            <a:pPr marL="0" indent="0">
              <a:lnSpc>
                <a:spcPts val="2400"/>
              </a:lnSpc>
              <a:buNone/>
            </a:pPr>
            <a:r>
              <a:rPr lang="en-US" sz="1950" dirty="0">
                <a:solidFill>
                  <a:srgbClr val="D6D9D7"/>
                </a:solidFill>
                <a:latin typeface="DM Sans" pitchFamily="34" charset="0"/>
                <a:ea typeface="DM Sans" pitchFamily="34" charset="-122"/>
                <a:cs typeface="DM Sans" pitchFamily="34" charset="-120"/>
              </a:rPr>
              <a:t>Experimentation &amp; Risk-Taking</a:t>
            </a:r>
            <a:endParaRPr lang="en-US" sz="1950" dirty="0"/>
          </a:p>
        </p:txBody>
      </p:sp>
      <p:sp>
        <p:nvSpPr>
          <p:cNvPr id="11" name="Text 8"/>
          <p:cNvSpPr/>
          <p:nvPr/>
        </p:nvSpPr>
        <p:spPr>
          <a:xfrm>
            <a:off x="5315069" y="2725817"/>
            <a:ext cx="3135273" cy="1903095"/>
          </a:xfrm>
          <a:prstGeom prst="rect">
            <a:avLst/>
          </a:prstGeom>
          <a:noFill/>
          <a:ln/>
        </p:spPr>
        <p:txBody>
          <a:bodyPr wrap="square" lIns="0" tIns="0" rIns="0" bIns="0" rtlCol="0" anchor="t"/>
          <a:lstStyle/>
          <a:p>
            <a:pPr marL="0" indent="0">
              <a:lnSpc>
                <a:spcPts val="2450"/>
              </a:lnSpc>
              <a:buNone/>
            </a:pPr>
            <a:r>
              <a:rPr lang="en-US" sz="1550" dirty="0">
                <a:solidFill>
                  <a:srgbClr val="D6D9D7"/>
                </a:solidFill>
                <a:latin typeface="Inter" pitchFamily="34" charset="0"/>
                <a:ea typeface="Inter" pitchFamily="34" charset="-122"/>
                <a:cs typeface="Inter" pitchFamily="34" charset="-120"/>
              </a:rPr>
              <a:t>Create a safe space for employees to experiment with new ideas and take calculated risks, fostering a culture of continuous improvement and learning.</a:t>
            </a:r>
            <a:endParaRPr lang="en-US" sz="1550" dirty="0"/>
          </a:p>
        </p:txBody>
      </p:sp>
      <p:sp>
        <p:nvSpPr>
          <p:cNvPr id="12" name="Shape 9"/>
          <p:cNvSpPr/>
          <p:nvPr/>
        </p:nvSpPr>
        <p:spPr>
          <a:xfrm>
            <a:off x="693658" y="5049917"/>
            <a:ext cx="445889" cy="445889"/>
          </a:xfrm>
          <a:prstGeom prst="roundRect">
            <a:avLst>
              <a:gd name="adj" fmla="val 6668"/>
            </a:avLst>
          </a:prstGeom>
          <a:solidFill>
            <a:srgbClr val="4C5052"/>
          </a:solidFill>
          <a:ln/>
        </p:spPr>
      </p:sp>
      <p:sp>
        <p:nvSpPr>
          <p:cNvPr id="13" name="Text 10"/>
          <p:cNvSpPr/>
          <p:nvPr/>
        </p:nvSpPr>
        <p:spPr>
          <a:xfrm>
            <a:off x="828318" y="5124212"/>
            <a:ext cx="176570" cy="297299"/>
          </a:xfrm>
          <a:prstGeom prst="rect">
            <a:avLst/>
          </a:prstGeom>
          <a:noFill/>
          <a:ln/>
        </p:spPr>
        <p:txBody>
          <a:bodyPr wrap="none" lIns="0" tIns="0" rIns="0" bIns="0" rtlCol="0" anchor="t"/>
          <a:lstStyle/>
          <a:p>
            <a:pPr marL="0" indent="0" algn="ctr">
              <a:lnSpc>
                <a:spcPts val="2300"/>
              </a:lnSpc>
              <a:buNone/>
            </a:pPr>
            <a:r>
              <a:rPr lang="en-US" sz="2300" dirty="0">
                <a:solidFill>
                  <a:srgbClr val="D6D9D7"/>
                </a:solidFill>
                <a:latin typeface="DM Sans" pitchFamily="34" charset="0"/>
                <a:ea typeface="DM Sans" pitchFamily="34" charset="-122"/>
                <a:cs typeface="DM Sans" pitchFamily="34" charset="-120"/>
              </a:rPr>
              <a:t>3</a:t>
            </a:r>
            <a:endParaRPr lang="en-US" sz="2300" dirty="0"/>
          </a:p>
        </p:txBody>
      </p:sp>
      <p:sp>
        <p:nvSpPr>
          <p:cNvPr id="14" name="Text 11"/>
          <p:cNvSpPr/>
          <p:nvPr/>
        </p:nvSpPr>
        <p:spPr>
          <a:xfrm>
            <a:off x="1337667" y="5049917"/>
            <a:ext cx="2671167" cy="309682"/>
          </a:xfrm>
          <a:prstGeom prst="rect">
            <a:avLst/>
          </a:prstGeom>
          <a:noFill/>
          <a:ln/>
        </p:spPr>
        <p:txBody>
          <a:bodyPr wrap="none" lIns="0" tIns="0" rIns="0" bIns="0" rtlCol="0" anchor="t"/>
          <a:lstStyle/>
          <a:p>
            <a:pPr marL="0" indent="0">
              <a:lnSpc>
                <a:spcPts val="2400"/>
              </a:lnSpc>
              <a:buNone/>
            </a:pPr>
            <a:r>
              <a:rPr lang="en-US" sz="1950" dirty="0">
                <a:solidFill>
                  <a:srgbClr val="D6D9D7"/>
                </a:solidFill>
                <a:latin typeface="DM Sans" pitchFamily="34" charset="0"/>
                <a:ea typeface="DM Sans" pitchFamily="34" charset="-122"/>
                <a:cs typeface="DM Sans" pitchFamily="34" charset="-120"/>
              </a:rPr>
              <a:t>Recognition &amp; Rewards</a:t>
            </a:r>
            <a:endParaRPr lang="en-US" sz="1950" dirty="0"/>
          </a:p>
        </p:txBody>
      </p:sp>
      <p:sp>
        <p:nvSpPr>
          <p:cNvPr id="15" name="Text 12"/>
          <p:cNvSpPr/>
          <p:nvPr/>
        </p:nvSpPr>
        <p:spPr>
          <a:xfrm>
            <a:off x="1337667" y="5478423"/>
            <a:ext cx="3135273" cy="1585912"/>
          </a:xfrm>
          <a:prstGeom prst="rect">
            <a:avLst/>
          </a:prstGeom>
          <a:noFill/>
          <a:ln/>
        </p:spPr>
        <p:txBody>
          <a:bodyPr wrap="square" lIns="0" tIns="0" rIns="0" bIns="0" rtlCol="0" anchor="t"/>
          <a:lstStyle/>
          <a:p>
            <a:pPr marL="0" indent="0">
              <a:lnSpc>
                <a:spcPts val="2450"/>
              </a:lnSpc>
              <a:buNone/>
            </a:pPr>
            <a:r>
              <a:rPr lang="en-US" sz="1550" dirty="0">
                <a:solidFill>
                  <a:srgbClr val="D6D9D7"/>
                </a:solidFill>
                <a:latin typeface="Inter" pitchFamily="34" charset="0"/>
                <a:ea typeface="Inter" pitchFamily="34" charset="-122"/>
                <a:cs typeface="Inter" pitchFamily="34" charset="-120"/>
              </a:rPr>
              <a:t>Recognize and reward innovative contributions, providing incentives and encouragement to motivate employees to continue generating creative solutions.</a:t>
            </a:r>
            <a:endParaRPr lang="en-US" sz="1550" dirty="0"/>
          </a:p>
        </p:txBody>
      </p:sp>
      <p:sp>
        <p:nvSpPr>
          <p:cNvPr id="16" name="Shape 13"/>
          <p:cNvSpPr/>
          <p:nvPr/>
        </p:nvSpPr>
        <p:spPr>
          <a:xfrm>
            <a:off x="4671060" y="5049917"/>
            <a:ext cx="445889" cy="445889"/>
          </a:xfrm>
          <a:prstGeom prst="roundRect">
            <a:avLst>
              <a:gd name="adj" fmla="val 6668"/>
            </a:avLst>
          </a:prstGeom>
          <a:solidFill>
            <a:srgbClr val="4C5052"/>
          </a:solidFill>
          <a:ln/>
        </p:spPr>
      </p:sp>
      <p:sp>
        <p:nvSpPr>
          <p:cNvPr id="17" name="Text 14"/>
          <p:cNvSpPr/>
          <p:nvPr/>
        </p:nvSpPr>
        <p:spPr>
          <a:xfrm>
            <a:off x="4801672" y="5124212"/>
            <a:ext cx="184666" cy="297299"/>
          </a:xfrm>
          <a:prstGeom prst="rect">
            <a:avLst/>
          </a:prstGeom>
          <a:noFill/>
          <a:ln/>
        </p:spPr>
        <p:txBody>
          <a:bodyPr wrap="none" lIns="0" tIns="0" rIns="0" bIns="0" rtlCol="0" anchor="t"/>
          <a:lstStyle/>
          <a:p>
            <a:pPr marL="0" indent="0" algn="ctr">
              <a:lnSpc>
                <a:spcPts val="2300"/>
              </a:lnSpc>
              <a:buNone/>
            </a:pPr>
            <a:r>
              <a:rPr lang="en-US" sz="2300" dirty="0">
                <a:solidFill>
                  <a:srgbClr val="D6D9D7"/>
                </a:solidFill>
                <a:latin typeface="DM Sans" pitchFamily="34" charset="0"/>
                <a:ea typeface="DM Sans" pitchFamily="34" charset="-122"/>
                <a:cs typeface="DM Sans" pitchFamily="34" charset="-120"/>
              </a:rPr>
              <a:t>4</a:t>
            </a:r>
            <a:endParaRPr lang="en-US" sz="2300" dirty="0"/>
          </a:p>
        </p:txBody>
      </p:sp>
      <p:sp>
        <p:nvSpPr>
          <p:cNvPr id="18" name="Text 15"/>
          <p:cNvSpPr/>
          <p:nvPr/>
        </p:nvSpPr>
        <p:spPr>
          <a:xfrm>
            <a:off x="5315069" y="5049917"/>
            <a:ext cx="2477691" cy="309682"/>
          </a:xfrm>
          <a:prstGeom prst="rect">
            <a:avLst/>
          </a:prstGeom>
          <a:noFill/>
          <a:ln/>
        </p:spPr>
        <p:txBody>
          <a:bodyPr wrap="none" lIns="0" tIns="0" rIns="0" bIns="0" rtlCol="0" anchor="t"/>
          <a:lstStyle/>
          <a:p>
            <a:pPr marL="0" indent="0">
              <a:lnSpc>
                <a:spcPts val="2400"/>
              </a:lnSpc>
              <a:buNone/>
            </a:pPr>
            <a:r>
              <a:rPr lang="en-US" sz="1950" dirty="0">
                <a:solidFill>
                  <a:srgbClr val="D6D9D7"/>
                </a:solidFill>
                <a:latin typeface="DM Sans" pitchFamily="34" charset="0"/>
                <a:ea typeface="DM Sans" pitchFamily="34" charset="-122"/>
                <a:cs typeface="DM Sans" pitchFamily="34" charset="-120"/>
              </a:rPr>
              <a:t>Leadership Support</a:t>
            </a:r>
            <a:endParaRPr lang="en-US" sz="1950" dirty="0"/>
          </a:p>
        </p:txBody>
      </p:sp>
      <p:sp>
        <p:nvSpPr>
          <p:cNvPr id="19" name="Text 16"/>
          <p:cNvSpPr/>
          <p:nvPr/>
        </p:nvSpPr>
        <p:spPr>
          <a:xfrm>
            <a:off x="5315069" y="5478423"/>
            <a:ext cx="3135273" cy="1903095"/>
          </a:xfrm>
          <a:prstGeom prst="rect">
            <a:avLst/>
          </a:prstGeom>
          <a:noFill/>
          <a:ln/>
        </p:spPr>
        <p:txBody>
          <a:bodyPr wrap="square" lIns="0" tIns="0" rIns="0" bIns="0" rtlCol="0" anchor="t"/>
          <a:lstStyle/>
          <a:p>
            <a:pPr marL="0" indent="0">
              <a:lnSpc>
                <a:spcPts val="2450"/>
              </a:lnSpc>
              <a:buNone/>
            </a:pPr>
            <a:r>
              <a:rPr lang="en-US" sz="1550" dirty="0">
                <a:solidFill>
                  <a:srgbClr val="D6D9D7"/>
                </a:solidFill>
                <a:latin typeface="Inter" pitchFamily="34" charset="0"/>
                <a:ea typeface="Inter" pitchFamily="34" charset="-122"/>
                <a:cs typeface="Inter" pitchFamily="34" charset="-120"/>
              </a:rPr>
              <a:t>Leaders play a crucial role in fostering a culture of innovation by championing new ideas, providing resources, and creating an environment that encourages risk-taking.</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3871" y="564833"/>
            <a:ext cx="7709059" cy="1281113"/>
          </a:xfrm>
          <a:prstGeom prst="rect">
            <a:avLst/>
          </a:prstGeom>
          <a:noFill/>
          <a:ln/>
        </p:spPr>
        <p:txBody>
          <a:bodyPr wrap="square" lIns="0" tIns="0" rIns="0" bIns="0" rtlCol="0" anchor="t"/>
          <a:lstStyle/>
          <a:p>
            <a:pPr marL="0" indent="0">
              <a:lnSpc>
                <a:spcPts val="5000"/>
              </a:lnSpc>
              <a:buNone/>
            </a:pPr>
            <a:r>
              <a:rPr lang="en-US" sz="4000" dirty="0">
                <a:solidFill>
                  <a:srgbClr val="F7F7F8"/>
                </a:solidFill>
                <a:latin typeface="DM Sans" pitchFamily="34" charset="0"/>
                <a:ea typeface="DM Sans" pitchFamily="34" charset="-122"/>
                <a:cs typeface="DM Sans" pitchFamily="34" charset="-120"/>
              </a:rPr>
              <a:t>Implementing Agile Methodologies</a:t>
            </a:r>
            <a:endParaRPr lang="en-US" sz="4000" dirty="0"/>
          </a:p>
        </p:txBody>
      </p:sp>
      <p:pic>
        <p:nvPicPr>
          <p:cNvPr id="4" name="Image 1" descr="preencoded.png"/>
          <p:cNvPicPr>
            <a:picLocks noChangeAspect="1"/>
          </p:cNvPicPr>
          <p:nvPr/>
        </p:nvPicPr>
        <p:blipFill>
          <a:blip r:embed="rId4"/>
          <a:stretch>
            <a:fillRect/>
          </a:stretch>
        </p:blipFill>
        <p:spPr>
          <a:xfrm>
            <a:off x="6203871" y="2153364"/>
            <a:ext cx="1024890" cy="1837134"/>
          </a:xfrm>
          <a:prstGeom prst="rect">
            <a:avLst/>
          </a:prstGeom>
        </p:spPr>
      </p:pic>
      <p:sp>
        <p:nvSpPr>
          <p:cNvPr id="5" name="Text 1"/>
          <p:cNvSpPr/>
          <p:nvPr/>
        </p:nvSpPr>
        <p:spPr>
          <a:xfrm>
            <a:off x="7536180" y="2358271"/>
            <a:ext cx="2562463" cy="320278"/>
          </a:xfrm>
          <a:prstGeom prst="rect">
            <a:avLst/>
          </a:prstGeom>
          <a:noFill/>
          <a:ln/>
        </p:spPr>
        <p:txBody>
          <a:bodyPr wrap="none" lIns="0" tIns="0" rIns="0" bIns="0" rtlCol="0" anchor="t"/>
          <a:lstStyle/>
          <a:p>
            <a:pPr marL="0" indent="0" algn="l">
              <a:lnSpc>
                <a:spcPts val="2500"/>
              </a:lnSpc>
              <a:buNone/>
            </a:pPr>
            <a:r>
              <a:rPr lang="en-US" sz="2000" dirty="0">
                <a:solidFill>
                  <a:srgbClr val="D6D9D7"/>
                </a:solidFill>
                <a:latin typeface="DM Sans" pitchFamily="34" charset="0"/>
                <a:ea typeface="DM Sans" pitchFamily="34" charset="-122"/>
                <a:cs typeface="DM Sans" pitchFamily="34" charset="-120"/>
              </a:rPr>
              <a:t>Rapid Prototyping</a:t>
            </a:r>
            <a:endParaRPr lang="en-US" sz="2000" dirty="0"/>
          </a:p>
        </p:txBody>
      </p:sp>
      <p:sp>
        <p:nvSpPr>
          <p:cNvPr id="6" name="Text 2"/>
          <p:cNvSpPr/>
          <p:nvPr/>
        </p:nvSpPr>
        <p:spPr>
          <a:xfrm>
            <a:off x="7536180" y="2801541"/>
            <a:ext cx="6376749" cy="984052"/>
          </a:xfrm>
          <a:prstGeom prst="rect">
            <a:avLst/>
          </a:prstGeom>
          <a:noFill/>
          <a:ln/>
        </p:spPr>
        <p:txBody>
          <a:bodyPr wrap="square" lIns="0" tIns="0" rIns="0" bIns="0" rtlCol="0" anchor="t"/>
          <a:lstStyle/>
          <a:p>
            <a:pPr marL="0" indent="0" algn="l">
              <a:lnSpc>
                <a:spcPts val="2550"/>
              </a:lnSpc>
              <a:buNone/>
            </a:pPr>
            <a:r>
              <a:rPr lang="en-US" sz="1600" dirty="0">
                <a:solidFill>
                  <a:srgbClr val="D6D9D7"/>
                </a:solidFill>
                <a:latin typeface="Inter" pitchFamily="34" charset="0"/>
                <a:ea typeface="Inter" pitchFamily="34" charset="-122"/>
                <a:cs typeface="Inter" pitchFamily="34" charset="-120"/>
              </a:rPr>
              <a:t>Agile methodologies allow for rapid prototyping and iteration, enabling teams to quickly test and refine ideas based on feedback and data.</a:t>
            </a:r>
            <a:endParaRPr lang="en-US" sz="1600" dirty="0"/>
          </a:p>
        </p:txBody>
      </p:sp>
      <p:pic>
        <p:nvPicPr>
          <p:cNvPr id="7" name="Image 2" descr="preencoded.png"/>
          <p:cNvPicPr>
            <a:picLocks noChangeAspect="1"/>
          </p:cNvPicPr>
          <p:nvPr/>
        </p:nvPicPr>
        <p:blipFill>
          <a:blip r:embed="rId5"/>
          <a:stretch>
            <a:fillRect/>
          </a:stretch>
        </p:blipFill>
        <p:spPr>
          <a:xfrm>
            <a:off x="6203871" y="3990499"/>
            <a:ext cx="1024890" cy="1837134"/>
          </a:xfrm>
          <a:prstGeom prst="rect">
            <a:avLst/>
          </a:prstGeom>
        </p:spPr>
      </p:pic>
      <p:sp>
        <p:nvSpPr>
          <p:cNvPr id="8" name="Text 3"/>
          <p:cNvSpPr/>
          <p:nvPr/>
        </p:nvSpPr>
        <p:spPr>
          <a:xfrm>
            <a:off x="7536180" y="4195405"/>
            <a:ext cx="3071455" cy="320278"/>
          </a:xfrm>
          <a:prstGeom prst="rect">
            <a:avLst/>
          </a:prstGeom>
          <a:noFill/>
          <a:ln/>
        </p:spPr>
        <p:txBody>
          <a:bodyPr wrap="none" lIns="0" tIns="0" rIns="0" bIns="0" rtlCol="0" anchor="t"/>
          <a:lstStyle/>
          <a:p>
            <a:pPr marL="0" indent="0" algn="l">
              <a:lnSpc>
                <a:spcPts val="2500"/>
              </a:lnSpc>
              <a:buNone/>
            </a:pPr>
            <a:r>
              <a:rPr lang="en-US" sz="2000" dirty="0">
                <a:solidFill>
                  <a:srgbClr val="D6D9D7"/>
                </a:solidFill>
                <a:latin typeface="DM Sans" pitchFamily="34" charset="0"/>
                <a:ea typeface="DM Sans" pitchFamily="34" charset="-122"/>
                <a:cs typeface="DM Sans" pitchFamily="34" charset="-120"/>
              </a:rPr>
              <a:t>Continuous Improvement</a:t>
            </a:r>
            <a:endParaRPr lang="en-US" sz="2000" dirty="0"/>
          </a:p>
        </p:txBody>
      </p:sp>
      <p:sp>
        <p:nvSpPr>
          <p:cNvPr id="9" name="Text 4"/>
          <p:cNvSpPr/>
          <p:nvPr/>
        </p:nvSpPr>
        <p:spPr>
          <a:xfrm>
            <a:off x="7536180" y="4638675"/>
            <a:ext cx="6376749" cy="984052"/>
          </a:xfrm>
          <a:prstGeom prst="rect">
            <a:avLst/>
          </a:prstGeom>
          <a:noFill/>
          <a:ln/>
        </p:spPr>
        <p:txBody>
          <a:bodyPr wrap="square" lIns="0" tIns="0" rIns="0" bIns="0" rtlCol="0" anchor="t"/>
          <a:lstStyle/>
          <a:p>
            <a:pPr marL="0" indent="0" algn="l">
              <a:lnSpc>
                <a:spcPts val="2550"/>
              </a:lnSpc>
              <a:buNone/>
            </a:pPr>
            <a:r>
              <a:rPr lang="en-US" sz="1600" dirty="0">
                <a:solidFill>
                  <a:srgbClr val="D6D9D7"/>
                </a:solidFill>
                <a:latin typeface="Inter" pitchFamily="34" charset="0"/>
                <a:ea typeface="Inter" pitchFamily="34" charset="-122"/>
                <a:cs typeface="Inter" pitchFamily="34" charset="-120"/>
              </a:rPr>
              <a:t>Agile processes emphasize continuous improvement, with regular retrospectives and adjustments to optimize workflows and enhance performance.</a:t>
            </a:r>
            <a:endParaRPr lang="en-US" sz="1600" dirty="0"/>
          </a:p>
        </p:txBody>
      </p:sp>
      <p:pic>
        <p:nvPicPr>
          <p:cNvPr id="10" name="Image 3" descr="preencoded.png"/>
          <p:cNvPicPr>
            <a:picLocks noChangeAspect="1"/>
          </p:cNvPicPr>
          <p:nvPr/>
        </p:nvPicPr>
        <p:blipFill>
          <a:blip r:embed="rId6"/>
          <a:stretch>
            <a:fillRect/>
          </a:stretch>
        </p:blipFill>
        <p:spPr>
          <a:xfrm>
            <a:off x="6203871" y="5827633"/>
            <a:ext cx="1024890" cy="1837134"/>
          </a:xfrm>
          <a:prstGeom prst="rect">
            <a:avLst/>
          </a:prstGeom>
        </p:spPr>
      </p:pic>
      <p:sp>
        <p:nvSpPr>
          <p:cNvPr id="11" name="Text 5"/>
          <p:cNvSpPr/>
          <p:nvPr/>
        </p:nvSpPr>
        <p:spPr>
          <a:xfrm>
            <a:off x="7536180" y="6032540"/>
            <a:ext cx="2939653" cy="320278"/>
          </a:xfrm>
          <a:prstGeom prst="rect">
            <a:avLst/>
          </a:prstGeom>
          <a:noFill/>
          <a:ln/>
        </p:spPr>
        <p:txBody>
          <a:bodyPr wrap="none" lIns="0" tIns="0" rIns="0" bIns="0" rtlCol="0" anchor="t"/>
          <a:lstStyle/>
          <a:p>
            <a:pPr marL="0" indent="0" algn="l">
              <a:lnSpc>
                <a:spcPts val="2500"/>
              </a:lnSpc>
              <a:buNone/>
            </a:pPr>
            <a:r>
              <a:rPr lang="en-US" sz="2000" dirty="0">
                <a:solidFill>
                  <a:srgbClr val="D6D9D7"/>
                </a:solidFill>
                <a:latin typeface="DM Sans" pitchFamily="34" charset="0"/>
                <a:ea typeface="DM Sans" pitchFamily="34" charset="-122"/>
                <a:cs typeface="DM Sans" pitchFamily="34" charset="-120"/>
              </a:rPr>
              <a:t>Cross-Functional Teams</a:t>
            </a:r>
            <a:endParaRPr lang="en-US" sz="2000" dirty="0"/>
          </a:p>
        </p:txBody>
      </p:sp>
      <p:sp>
        <p:nvSpPr>
          <p:cNvPr id="12" name="Text 6"/>
          <p:cNvSpPr/>
          <p:nvPr/>
        </p:nvSpPr>
        <p:spPr>
          <a:xfrm>
            <a:off x="7536180" y="6475809"/>
            <a:ext cx="6376749" cy="984052"/>
          </a:xfrm>
          <a:prstGeom prst="rect">
            <a:avLst/>
          </a:prstGeom>
          <a:noFill/>
          <a:ln/>
        </p:spPr>
        <p:txBody>
          <a:bodyPr wrap="square" lIns="0" tIns="0" rIns="0" bIns="0" rtlCol="0" anchor="t"/>
          <a:lstStyle/>
          <a:p>
            <a:pPr marL="0" indent="0" algn="l">
              <a:lnSpc>
                <a:spcPts val="2550"/>
              </a:lnSpc>
              <a:buNone/>
            </a:pPr>
            <a:r>
              <a:rPr lang="en-US" sz="1600" dirty="0">
                <a:solidFill>
                  <a:srgbClr val="D6D9D7"/>
                </a:solidFill>
                <a:latin typeface="Inter" pitchFamily="34" charset="0"/>
                <a:ea typeface="Inter" pitchFamily="34" charset="-122"/>
                <a:cs typeface="Inter" pitchFamily="34" charset="-120"/>
              </a:rPr>
              <a:t>Agile teams are typically cross-functional, bringing together individuals with diverse skills and perspectives to collaborate effectively on projects.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970240"/>
            <a:ext cx="9151025" cy="708779"/>
          </a:xfrm>
          <a:prstGeom prst="rect">
            <a:avLst/>
          </a:prstGeom>
          <a:noFill/>
          <a:ln/>
        </p:spPr>
        <p:txBody>
          <a:bodyPr wrap="none" lIns="0" tIns="0" rIns="0" bIns="0" rtlCol="0" anchor="t"/>
          <a:lstStyle/>
          <a:p>
            <a:pPr marL="0" indent="0">
              <a:lnSpc>
                <a:spcPts val="5550"/>
              </a:lnSpc>
              <a:buNone/>
            </a:pPr>
            <a:r>
              <a:rPr lang="en-US" sz="4450" dirty="0">
                <a:solidFill>
                  <a:srgbClr val="F7F7F8"/>
                </a:solidFill>
                <a:latin typeface="DM Sans" pitchFamily="34" charset="0"/>
                <a:ea typeface="DM Sans" pitchFamily="34" charset="-122"/>
                <a:cs typeface="DM Sans" pitchFamily="34" charset="-120"/>
              </a:rPr>
              <a:t>Leveraging Emerging Technologies</a:t>
            </a:r>
            <a:endParaRPr lang="en-US" sz="4450" dirty="0"/>
          </a:p>
        </p:txBody>
      </p:sp>
      <p:pic>
        <p:nvPicPr>
          <p:cNvPr id="3" name="Image 0" descr="preencoded.png"/>
          <p:cNvPicPr>
            <a:picLocks noChangeAspect="1"/>
          </p:cNvPicPr>
          <p:nvPr/>
        </p:nvPicPr>
        <p:blipFill>
          <a:blip r:embed="rId3"/>
          <a:stretch>
            <a:fillRect/>
          </a:stretch>
        </p:blipFill>
        <p:spPr>
          <a:xfrm>
            <a:off x="793790" y="2132648"/>
            <a:ext cx="4120753" cy="2546747"/>
          </a:xfrm>
          <a:prstGeom prst="rect">
            <a:avLst/>
          </a:prstGeom>
        </p:spPr>
      </p:pic>
      <p:sp>
        <p:nvSpPr>
          <p:cNvPr id="4" name="Text 1"/>
          <p:cNvSpPr/>
          <p:nvPr/>
        </p:nvSpPr>
        <p:spPr>
          <a:xfrm>
            <a:off x="793790" y="4962882"/>
            <a:ext cx="4120753" cy="708660"/>
          </a:xfrm>
          <a:prstGeom prst="rect">
            <a:avLst/>
          </a:prstGeom>
          <a:noFill/>
          <a:ln/>
        </p:spPr>
        <p:txBody>
          <a:bodyPr wrap="square" lIns="0" tIns="0" rIns="0" bIns="0" rtlCol="0" anchor="t"/>
          <a:lstStyle/>
          <a:p>
            <a:pPr marL="0" indent="0" algn="l">
              <a:lnSpc>
                <a:spcPts val="2750"/>
              </a:lnSpc>
              <a:buNone/>
            </a:pPr>
            <a:r>
              <a:rPr lang="en-US" sz="2200" dirty="0">
                <a:solidFill>
                  <a:srgbClr val="D6D9D7"/>
                </a:solidFill>
                <a:latin typeface="DM Sans" pitchFamily="34" charset="0"/>
                <a:ea typeface="DM Sans" pitchFamily="34" charset="-122"/>
                <a:cs typeface="DM Sans" pitchFamily="34" charset="-120"/>
              </a:rPr>
              <a:t>Virtual Reality &amp; Augmented Reality</a:t>
            </a:r>
            <a:endParaRPr lang="en-US" sz="2200" dirty="0"/>
          </a:p>
        </p:txBody>
      </p:sp>
      <p:sp>
        <p:nvSpPr>
          <p:cNvPr id="5" name="Text 2"/>
          <p:cNvSpPr/>
          <p:nvPr/>
        </p:nvSpPr>
        <p:spPr>
          <a:xfrm>
            <a:off x="793790" y="5807631"/>
            <a:ext cx="4120753" cy="1451610"/>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VR and AR technologies can create immersive experiences for product demonstrations, training, and customer engagement.</a:t>
            </a:r>
            <a:endParaRPr lang="en-US" sz="1750" dirty="0"/>
          </a:p>
        </p:txBody>
      </p:sp>
      <p:pic>
        <p:nvPicPr>
          <p:cNvPr id="6" name="Image 1" descr="preencoded.png"/>
          <p:cNvPicPr>
            <a:picLocks noChangeAspect="1"/>
          </p:cNvPicPr>
          <p:nvPr/>
        </p:nvPicPr>
        <p:blipFill>
          <a:blip r:embed="rId4"/>
          <a:stretch>
            <a:fillRect/>
          </a:stretch>
        </p:blipFill>
        <p:spPr>
          <a:xfrm>
            <a:off x="5254704" y="2132648"/>
            <a:ext cx="4120872" cy="2546866"/>
          </a:xfrm>
          <a:prstGeom prst="rect">
            <a:avLst/>
          </a:prstGeom>
        </p:spPr>
      </p:pic>
      <p:sp>
        <p:nvSpPr>
          <p:cNvPr id="7" name="Text 3"/>
          <p:cNvSpPr/>
          <p:nvPr/>
        </p:nvSpPr>
        <p:spPr>
          <a:xfrm>
            <a:off x="5254704" y="4963001"/>
            <a:ext cx="4120872" cy="708660"/>
          </a:xfrm>
          <a:prstGeom prst="rect">
            <a:avLst/>
          </a:prstGeom>
          <a:noFill/>
          <a:ln/>
        </p:spPr>
        <p:txBody>
          <a:bodyPr wrap="square" lIns="0" tIns="0" rIns="0" bIns="0" rtlCol="0" anchor="t"/>
          <a:lstStyle/>
          <a:p>
            <a:pPr marL="0" indent="0" algn="l">
              <a:lnSpc>
                <a:spcPts val="2750"/>
              </a:lnSpc>
              <a:buNone/>
            </a:pPr>
            <a:r>
              <a:rPr lang="en-US" sz="2200" dirty="0">
                <a:solidFill>
                  <a:srgbClr val="D6D9D7"/>
                </a:solidFill>
                <a:latin typeface="DM Sans" pitchFamily="34" charset="0"/>
                <a:ea typeface="DM Sans" pitchFamily="34" charset="-122"/>
                <a:cs typeface="DM Sans" pitchFamily="34" charset="-120"/>
              </a:rPr>
              <a:t>Data Analytics &amp; Machine Learning</a:t>
            </a:r>
            <a:endParaRPr lang="en-US" sz="2200" dirty="0"/>
          </a:p>
        </p:txBody>
      </p:sp>
      <p:sp>
        <p:nvSpPr>
          <p:cNvPr id="8" name="Text 4"/>
          <p:cNvSpPr/>
          <p:nvPr/>
        </p:nvSpPr>
        <p:spPr>
          <a:xfrm>
            <a:off x="5254704" y="5807750"/>
            <a:ext cx="4120872" cy="1451610"/>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Data analytics and machine learning algorithms can identify patterns, predict outcomes, and inform decision-making processes.</a:t>
            </a:r>
            <a:endParaRPr lang="en-US" sz="1750" dirty="0"/>
          </a:p>
        </p:txBody>
      </p:sp>
      <p:pic>
        <p:nvPicPr>
          <p:cNvPr id="9" name="Image 2" descr="preencoded.png"/>
          <p:cNvPicPr>
            <a:picLocks noChangeAspect="1"/>
          </p:cNvPicPr>
          <p:nvPr/>
        </p:nvPicPr>
        <p:blipFill>
          <a:blip r:embed="rId5"/>
          <a:stretch>
            <a:fillRect/>
          </a:stretch>
        </p:blipFill>
        <p:spPr>
          <a:xfrm>
            <a:off x="9715738" y="2132648"/>
            <a:ext cx="4120753" cy="2546747"/>
          </a:xfrm>
          <a:prstGeom prst="rect">
            <a:avLst/>
          </a:prstGeom>
        </p:spPr>
      </p:pic>
      <p:sp>
        <p:nvSpPr>
          <p:cNvPr id="10" name="Text 5"/>
          <p:cNvSpPr/>
          <p:nvPr/>
        </p:nvSpPr>
        <p:spPr>
          <a:xfrm>
            <a:off x="9715738" y="4962882"/>
            <a:ext cx="3099316"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pitchFamily="34" charset="0"/>
                <a:ea typeface="DM Sans" pitchFamily="34" charset="-122"/>
                <a:cs typeface="DM Sans" pitchFamily="34" charset="-120"/>
              </a:rPr>
              <a:t>Automation &amp; Robotics</a:t>
            </a:r>
            <a:endParaRPr lang="en-US" sz="2200" dirty="0"/>
          </a:p>
        </p:txBody>
      </p:sp>
      <p:sp>
        <p:nvSpPr>
          <p:cNvPr id="11" name="Text 6"/>
          <p:cNvSpPr/>
          <p:nvPr/>
        </p:nvSpPr>
        <p:spPr>
          <a:xfrm>
            <a:off x="9715738" y="5453301"/>
            <a:ext cx="4120753" cy="1451610"/>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Automation and robotics can streamline processes, improve efficiency, and enhance productivity in various industries.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8297" y="940475"/>
            <a:ext cx="7827407" cy="1175385"/>
          </a:xfrm>
          <a:prstGeom prst="rect">
            <a:avLst/>
          </a:prstGeom>
          <a:noFill/>
          <a:ln/>
        </p:spPr>
        <p:txBody>
          <a:bodyPr wrap="square" lIns="0" tIns="0" rIns="0" bIns="0" rtlCol="0" anchor="t"/>
          <a:lstStyle/>
          <a:p>
            <a:pPr marL="0" indent="0">
              <a:lnSpc>
                <a:spcPts val="4600"/>
              </a:lnSpc>
              <a:buNone/>
            </a:pPr>
            <a:r>
              <a:rPr lang="en-US" sz="3700" dirty="0">
                <a:solidFill>
                  <a:srgbClr val="F7F7F8"/>
                </a:solidFill>
                <a:latin typeface="DM Sans" pitchFamily="34" charset="0"/>
                <a:ea typeface="DM Sans" pitchFamily="34" charset="-122"/>
                <a:cs typeface="DM Sans" pitchFamily="34" charset="-120"/>
              </a:rPr>
              <a:t>Measuring and Optimizing Innovation Outcomes</a:t>
            </a:r>
            <a:endParaRPr lang="en-US" sz="3700" dirty="0"/>
          </a:p>
        </p:txBody>
      </p:sp>
      <p:sp>
        <p:nvSpPr>
          <p:cNvPr id="4" name="Shape 1"/>
          <p:cNvSpPr/>
          <p:nvPr/>
        </p:nvSpPr>
        <p:spPr>
          <a:xfrm>
            <a:off x="658297" y="2397919"/>
            <a:ext cx="7827407" cy="4891088"/>
          </a:xfrm>
          <a:prstGeom prst="roundRect">
            <a:avLst>
              <a:gd name="adj" fmla="val 577"/>
            </a:avLst>
          </a:prstGeom>
          <a:noFill/>
          <a:ln w="7620">
            <a:solidFill>
              <a:srgbClr val="FFFFFF">
                <a:alpha val="24000"/>
              </a:srgbClr>
            </a:solidFill>
            <a:prstDash val="solid"/>
          </a:ln>
        </p:spPr>
      </p:sp>
      <p:sp>
        <p:nvSpPr>
          <p:cNvPr id="5" name="Shape 2"/>
          <p:cNvSpPr/>
          <p:nvPr/>
        </p:nvSpPr>
        <p:spPr>
          <a:xfrm>
            <a:off x="665917" y="2405539"/>
            <a:ext cx="7811333" cy="541734"/>
          </a:xfrm>
          <a:prstGeom prst="rect">
            <a:avLst/>
          </a:prstGeom>
          <a:solidFill>
            <a:srgbClr val="FFFFFF">
              <a:alpha val="4000"/>
            </a:srgbClr>
          </a:solidFill>
          <a:ln/>
        </p:spPr>
      </p:sp>
      <p:sp>
        <p:nvSpPr>
          <p:cNvPr id="6" name="Text 3"/>
          <p:cNvSpPr/>
          <p:nvPr/>
        </p:nvSpPr>
        <p:spPr>
          <a:xfrm>
            <a:off x="854988" y="2525911"/>
            <a:ext cx="2223611" cy="300990"/>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Metric</a:t>
            </a:r>
            <a:endParaRPr lang="en-US" sz="1450" dirty="0"/>
          </a:p>
        </p:txBody>
      </p:sp>
      <p:sp>
        <p:nvSpPr>
          <p:cNvPr id="7" name="Text 4"/>
          <p:cNvSpPr/>
          <p:nvPr/>
        </p:nvSpPr>
        <p:spPr>
          <a:xfrm>
            <a:off x="3462218" y="2525911"/>
            <a:ext cx="2219801" cy="300990"/>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Description</a:t>
            </a:r>
            <a:endParaRPr lang="en-US" sz="1450" dirty="0"/>
          </a:p>
        </p:txBody>
      </p:sp>
      <p:sp>
        <p:nvSpPr>
          <p:cNvPr id="8" name="Text 5"/>
          <p:cNvSpPr/>
          <p:nvPr/>
        </p:nvSpPr>
        <p:spPr>
          <a:xfrm>
            <a:off x="6065639" y="2525911"/>
            <a:ext cx="2223611" cy="300990"/>
          </a:xfrm>
          <a:prstGeom prst="rect">
            <a:avLst/>
          </a:prstGeom>
          <a:noFill/>
          <a:ln/>
        </p:spPr>
        <p:txBody>
          <a:bodyPr wrap="non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Measurement Method</a:t>
            </a:r>
            <a:endParaRPr lang="en-US" sz="1450" dirty="0"/>
          </a:p>
        </p:txBody>
      </p:sp>
      <p:sp>
        <p:nvSpPr>
          <p:cNvPr id="9" name="Shape 6"/>
          <p:cNvSpPr/>
          <p:nvPr/>
        </p:nvSpPr>
        <p:spPr>
          <a:xfrm>
            <a:off x="665917" y="2947273"/>
            <a:ext cx="7811333" cy="1745694"/>
          </a:xfrm>
          <a:prstGeom prst="rect">
            <a:avLst/>
          </a:prstGeom>
          <a:solidFill>
            <a:srgbClr val="000000">
              <a:alpha val="4000"/>
            </a:srgbClr>
          </a:solidFill>
          <a:ln/>
        </p:spPr>
      </p:sp>
      <p:sp>
        <p:nvSpPr>
          <p:cNvPr id="10" name="Text 7"/>
          <p:cNvSpPr/>
          <p:nvPr/>
        </p:nvSpPr>
        <p:spPr>
          <a:xfrm>
            <a:off x="854988" y="3067645"/>
            <a:ext cx="2223611" cy="601980"/>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Innovation Adoption Rate</a:t>
            </a:r>
            <a:endParaRPr lang="en-US" sz="1450" dirty="0"/>
          </a:p>
        </p:txBody>
      </p:sp>
      <p:sp>
        <p:nvSpPr>
          <p:cNvPr id="11" name="Text 8"/>
          <p:cNvSpPr/>
          <p:nvPr/>
        </p:nvSpPr>
        <p:spPr>
          <a:xfrm>
            <a:off x="3462218" y="3067645"/>
            <a:ext cx="2219801" cy="1504950"/>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The percentage of customers or employees who have adopted a new product, service, or process.</a:t>
            </a:r>
            <a:endParaRPr lang="en-US" sz="1450" dirty="0"/>
          </a:p>
        </p:txBody>
      </p:sp>
      <p:sp>
        <p:nvSpPr>
          <p:cNvPr id="12" name="Text 9"/>
          <p:cNvSpPr/>
          <p:nvPr/>
        </p:nvSpPr>
        <p:spPr>
          <a:xfrm>
            <a:off x="6065639" y="3067645"/>
            <a:ext cx="2223611" cy="902970"/>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Track the number of users or adopters over time.</a:t>
            </a:r>
            <a:endParaRPr lang="en-US" sz="1450" dirty="0"/>
          </a:p>
        </p:txBody>
      </p:sp>
      <p:sp>
        <p:nvSpPr>
          <p:cNvPr id="13" name="Shape 10"/>
          <p:cNvSpPr/>
          <p:nvPr/>
        </p:nvSpPr>
        <p:spPr>
          <a:xfrm>
            <a:off x="665917" y="4692968"/>
            <a:ext cx="7811333" cy="1143714"/>
          </a:xfrm>
          <a:prstGeom prst="rect">
            <a:avLst/>
          </a:prstGeom>
          <a:solidFill>
            <a:srgbClr val="FFFFFF">
              <a:alpha val="4000"/>
            </a:srgbClr>
          </a:solidFill>
          <a:ln/>
        </p:spPr>
      </p:sp>
      <p:sp>
        <p:nvSpPr>
          <p:cNvPr id="14" name="Text 11"/>
          <p:cNvSpPr/>
          <p:nvPr/>
        </p:nvSpPr>
        <p:spPr>
          <a:xfrm>
            <a:off x="854988" y="4813340"/>
            <a:ext cx="2223611" cy="601980"/>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Customer Satisfaction Score</a:t>
            </a:r>
            <a:endParaRPr lang="en-US" sz="1450" dirty="0"/>
          </a:p>
        </p:txBody>
      </p:sp>
      <p:sp>
        <p:nvSpPr>
          <p:cNvPr id="15" name="Text 12"/>
          <p:cNvSpPr/>
          <p:nvPr/>
        </p:nvSpPr>
        <p:spPr>
          <a:xfrm>
            <a:off x="3462218" y="4813340"/>
            <a:ext cx="2219801" cy="902970"/>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A measure of customer satisfaction with the new innovation.</a:t>
            </a:r>
            <a:endParaRPr lang="en-US" sz="1450" dirty="0"/>
          </a:p>
        </p:txBody>
      </p:sp>
      <p:sp>
        <p:nvSpPr>
          <p:cNvPr id="16" name="Text 13"/>
          <p:cNvSpPr/>
          <p:nvPr/>
        </p:nvSpPr>
        <p:spPr>
          <a:xfrm>
            <a:off x="6065639" y="4813340"/>
            <a:ext cx="2223611" cy="902970"/>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Conduct surveys, collect feedback, and analyze reviews.</a:t>
            </a:r>
            <a:endParaRPr lang="en-US" sz="1450" dirty="0"/>
          </a:p>
        </p:txBody>
      </p:sp>
      <p:sp>
        <p:nvSpPr>
          <p:cNvPr id="17" name="Shape 14"/>
          <p:cNvSpPr/>
          <p:nvPr/>
        </p:nvSpPr>
        <p:spPr>
          <a:xfrm>
            <a:off x="665917" y="5836682"/>
            <a:ext cx="7811333" cy="1444704"/>
          </a:xfrm>
          <a:prstGeom prst="rect">
            <a:avLst/>
          </a:prstGeom>
          <a:solidFill>
            <a:srgbClr val="000000">
              <a:alpha val="4000"/>
            </a:srgbClr>
          </a:solidFill>
          <a:ln/>
        </p:spPr>
      </p:sp>
      <p:sp>
        <p:nvSpPr>
          <p:cNvPr id="18" name="Text 15"/>
          <p:cNvSpPr/>
          <p:nvPr/>
        </p:nvSpPr>
        <p:spPr>
          <a:xfrm>
            <a:off x="854988" y="5957054"/>
            <a:ext cx="2223611" cy="601980"/>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Return on Investment (ROI)</a:t>
            </a:r>
            <a:endParaRPr lang="en-US" sz="1450" dirty="0"/>
          </a:p>
        </p:txBody>
      </p:sp>
      <p:sp>
        <p:nvSpPr>
          <p:cNvPr id="19" name="Text 16"/>
          <p:cNvSpPr/>
          <p:nvPr/>
        </p:nvSpPr>
        <p:spPr>
          <a:xfrm>
            <a:off x="3462218" y="5957054"/>
            <a:ext cx="2219801" cy="1203960"/>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The financial benefits generated by the innovation, compared to the costs incurred.</a:t>
            </a:r>
            <a:endParaRPr lang="en-US" sz="1450" dirty="0"/>
          </a:p>
        </p:txBody>
      </p:sp>
      <p:sp>
        <p:nvSpPr>
          <p:cNvPr id="20" name="Text 17"/>
          <p:cNvSpPr/>
          <p:nvPr/>
        </p:nvSpPr>
        <p:spPr>
          <a:xfrm>
            <a:off x="6065639" y="5957054"/>
            <a:ext cx="2223611" cy="1203960"/>
          </a:xfrm>
          <a:prstGeom prst="rect">
            <a:avLst/>
          </a:prstGeom>
          <a:noFill/>
          <a:ln/>
        </p:spPr>
        <p:txBody>
          <a:bodyPr wrap="square" lIns="0" tIns="0" rIns="0" bIns="0" rtlCol="0" anchor="t"/>
          <a:lstStyle/>
          <a:p>
            <a:pPr marL="0" indent="0">
              <a:lnSpc>
                <a:spcPts val="2350"/>
              </a:lnSpc>
              <a:buNone/>
            </a:pPr>
            <a:r>
              <a:rPr lang="en-US" sz="1450" dirty="0">
                <a:solidFill>
                  <a:srgbClr val="D6D9D7"/>
                </a:solidFill>
                <a:latin typeface="Inter" pitchFamily="34" charset="0"/>
                <a:ea typeface="Inter" pitchFamily="34" charset="-122"/>
                <a:cs typeface="Inter" pitchFamily="34" charset="-120"/>
              </a:rPr>
              <a:t>Calculate the financial impact of the innovation and compare it to the initial investment.</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071807"/>
          </a:xfrm>
          <a:prstGeom prst="rect">
            <a:avLst/>
          </a:prstGeom>
        </p:spPr>
      </p:pic>
      <p:sp>
        <p:nvSpPr>
          <p:cNvPr id="3" name="Text 0"/>
          <p:cNvSpPr/>
          <p:nvPr/>
        </p:nvSpPr>
        <p:spPr>
          <a:xfrm>
            <a:off x="580073" y="2567345"/>
            <a:ext cx="13470255" cy="1035844"/>
          </a:xfrm>
          <a:prstGeom prst="rect">
            <a:avLst/>
          </a:prstGeom>
          <a:noFill/>
          <a:ln/>
        </p:spPr>
        <p:txBody>
          <a:bodyPr wrap="square" lIns="0" tIns="0" rIns="0" bIns="0" rtlCol="0" anchor="t"/>
          <a:lstStyle/>
          <a:p>
            <a:pPr marL="0" indent="0">
              <a:lnSpc>
                <a:spcPts val="4050"/>
              </a:lnSpc>
              <a:buNone/>
            </a:pPr>
            <a:r>
              <a:rPr lang="en-US" sz="3250" dirty="0">
                <a:solidFill>
                  <a:srgbClr val="F7F7F8"/>
                </a:solidFill>
                <a:latin typeface="DM Sans" pitchFamily="34" charset="0"/>
                <a:ea typeface="DM Sans" pitchFamily="34" charset="-122"/>
                <a:cs typeface="DM Sans" pitchFamily="34" charset="-120"/>
              </a:rPr>
              <a:t>Sustaining Innovation: Overcoming Challenges and Driving Continuous Improvement</a:t>
            </a:r>
            <a:endParaRPr lang="en-US" sz="3250" dirty="0"/>
          </a:p>
        </p:txBody>
      </p:sp>
      <p:sp>
        <p:nvSpPr>
          <p:cNvPr id="4" name="Shape 1"/>
          <p:cNvSpPr/>
          <p:nvPr/>
        </p:nvSpPr>
        <p:spPr>
          <a:xfrm>
            <a:off x="7303770" y="3851791"/>
            <a:ext cx="22860" cy="3882152"/>
          </a:xfrm>
          <a:prstGeom prst="roundRect">
            <a:avLst>
              <a:gd name="adj" fmla="val 108760"/>
            </a:avLst>
          </a:prstGeom>
          <a:solidFill>
            <a:srgbClr val="65696B"/>
          </a:solidFill>
          <a:ln/>
        </p:spPr>
      </p:sp>
      <p:sp>
        <p:nvSpPr>
          <p:cNvPr id="5" name="Shape 2"/>
          <p:cNvSpPr/>
          <p:nvPr/>
        </p:nvSpPr>
        <p:spPr>
          <a:xfrm>
            <a:off x="6571536" y="4213265"/>
            <a:ext cx="580073" cy="22860"/>
          </a:xfrm>
          <a:prstGeom prst="roundRect">
            <a:avLst>
              <a:gd name="adj" fmla="val 108760"/>
            </a:avLst>
          </a:prstGeom>
          <a:solidFill>
            <a:srgbClr val="65696B"/>
          </a:solidFill>
          <a:ln/>
        </p:spPr>
      </p:sp>
      <p:sp>
        <p:nvSpPr>
          <p:cNvPr id="6" name="Shape 3"/>
          <p:cNvSpPr/>
          <p:nvPr/>
        </p:nvSpPr>
        <p:spPr>
          <a:xfrm>
            <a:off x="7128748" y="4038243"/>
            <a:ext cx="372904" cy="372904"/>
          </a:xfrm>
          <a:prstGeom prst="roundRect">
            <a:avLst>
              <a:gd name="adj" fmla="val 6667"/>
            </a:avLst>
          </a:prstGeom>
          <a:solidFill>
            <a:srgbClr val="4C5052"/>
          </a:solidFill>
          <a:ln/>
        </p:spPr>
      </p:sp>
      <p:sp>
        <p:nvSpPr>
          <p:cNvPr id="7" name="Text 4"/>
          <p:cNvSpPr/>
          <p:nvPr/>
        </p:nvSpPr>
        <p:spPr>
          <a:xfrm>
            <a:off x="7274362" y="4100393"/>
            <a:ext cx="81558" cy="248603"/>
          </a:xfrm>
          <a:prstGeom prst="rect">
            <a:avLst/>
          </a:prstGeom>
          <a:noFill/>
          <a:ln/>
        </p:spPr>
        <p:txBody>
          <a:bodyPr wrap="none" lIns="0" tIns="0" rIns="0" bIns="0" rtlCol="0" anchor="t"/>
          <a:lstStyle/>
          <a:p>
            <a:pPr marL="0" indent="0" algn="ctr">
              <a:lnSpc>
                <a:spcPts val="1950"/>
              </a:lnSpc>
              <a:buNone/>
            </a:pPr>
            <a:r>
              <a:rPr lang="en-US" sz="1950" dirty="0">
                <a:solidFill>
                  <a:srgbClr val="D6D9D7"/>
                </a:solidFill>
                <a:latin typeface="DM Sans" pitchFamily="34" charset="0"/>
                <a:ea typeface="DM Sans" pitchFamily="34" charset="-122"/>
                <a:cs typeface="DM Sans" pitchFamily="34" charset="-120"/>
              </a:rPr>
              <a:t>1</a:t>
            </a:r>
            <a:endParaRPr lang="en-US" sz="1950" dirty="0"/>
          </a:p>
        </p:txBody>
      </p:sp>
      <p:sp>
        <p:nvSpPr>
          <p:cNvPr id="8" name="Text 5"/>
          <p:cNvSpPr/>
          <p:nvPr/>
        </p:nvSpPr>
        <p:spPr>
          <a:xfrm>
            <a:off x="4331851" y="4017526"/>
            <a:ext cx="2071807" cy="258961"/>
          </a:xfrm>
          <a:prstGeom prst="rect">
            <a:avLst/>
          </a:prstGeom>
          <a:noFill/>
          <a:ln/>
        </p:spPr>
        <p:txBody>
          <a:bodyPr wrap="none" lIns="0" tIns="0" rIns="0" bIns="0" rtlCol="0" anchor="t"/>
          <a:lstStyle/>
          <a:p>
            <a:pPr marL="0" indent="0" algn="r">
              <a:lnSpc>
                <a:spcPts val="2000"/>
              </a:lnSpc>
              <a:buNone/>
            </a:pPr>
            <a:r>
              <a:rPr lang="en-US" sz="1600" dirty="0">
                <a:solidFill>
                  <a:srgbClr val="D6D9D7"/>
                </a:solidFill>
                <a:latin typeface="DM Sans" pitchFamily="34" charset="0"/>
                <a:ea typeface="DM Sans" pitchFamily="34" charset="-122"/>
                <a:cs typeface="DM Sans" pitchFamily="34" charset="-120"/>
              </a:rPr>
              <a:t>Adapting to Change</a:t>
            </a:r>
            <a:endParaRPr lang="en-US" sz="1600" dirty="0"/>
          </a:p>
        </p:txBody>
      </p:sp>
      <p:sp>
        <p:nvSpPr>
          <p:cNvPr id="9" name="Text 6"/>
          <p:cNvSpPr/>
          <p:nvPr/>
        </p:nvSpPr>
        <p:spPr>
          <a:xfrm>
            <a:off x="580073" y="4375904"/>
            <a:ext cx="5823585" cy="795457"/>
          </a:xfrm>
          <a:prstGeom prst="rect">
            <a:avLst/>
          </a:prstGeom>
          <a:noFill/>
          <a:ln/>
        </p:spPr>
        <p:txBody>
          <a:bodyPr wrap="square" lIns="0" tIns="0" rIns="0" bIns="0" rtlCol="0" anchor="t"/>
          <a:lstStyle/>
          <a:p>
            <a:pPr marL="0" indent="0" algn="r">
              <a:lnSpc>
                <a:spcPts val="2050"/>
              </a:lnSpc>
              <a:buNone/>
            </a:pPr>
            <a:r>
              <a:rPr lang="en-US" sz="1300" dirty="0">
                <a:solidFill>
                  <a:srgbClr val="D6D9D7"/>
                </a:solidFill>
                <a:latin typeface="Inter" pitchFamily="34" charset="0"/>
                <a:ea typeface="Inter" pitchFamily="34" charset="-122"/>
                <a:cs typeface="Inter" pitchFamily="34" charset="-120"/>
              </a:rPr>
              <a:t>Continuously monitor the market and adapt to emerging trends, customer needs, and competitive pressures to ensure that innovations remain relevant.</a:t>
            </a:r>
            <a:endParaRPr lang="en-US" sz="1300" dirty="0"/>
          </a:p>
        </p:txBody>
      </p:sp>
      <p:sp>
        <p:nvSpPr>
          <p:cNvPr id="10" name="Shape 7"/>
          <p:cNvSpPr/>
          <p:nvPr/>
        </p:nvSpPr>
        <p:spPr>
          <a:xfrm>
            <a:off x="7478792" y="5041940"/>
            <a:ext cx="580073" cy="22860"/>
          </a:xfrm>
          <a:prstGeom prst="roundRect">
            <a:avLst>
              <a:gd name="adj" fmla="val 108760"/>
            </a:avLst>
          </a:prstGeom>
          <a:solidFill>
            <a:srgbClr val="65696B"/>
          </a:solidFill>
          <a:ln/>
        </p:spPr>
      </p:sp>
      <p:sp>
        <p:nvSpPr>
          <p:cNvPr id="11" name="Shape 8"/>
          <p:cNvSpPr/>
          <p:nvPr/>
        </p:nvSpPr>
        <p:spPr>
          <a:xfrm>
            <a:off x="7128748" y="4866918"/>
            <a:ext cx="372904" cy="372904"/>
          </a:xfrm>
          <a:prstGeom prst="roundRect">
            <a:avLst>
              <a:gd name="adj" fmla="val 6667"/>
            </a:avLst>
          </a:prstGeom>
          <a:solidFill>
            <a:srgbClr val="4C5052"/>
          </a:solidFill>
          <a:ln/>
        </p:spPr>
      </p:sp>
      <p:sp>
        <p:nvSpPr>
          <p:cNvPr id="12" name="Text 9"/>
          <p:cNvSpPr/>
          <p:nvPr/>
        </p:nvSpPr>
        <p:spPr>
          <a:xfrm>
            <a:off x="7243405" y="4929068"/>
            <a:ext cx="143470" cy="248603"/>
          </a:xfrm>
          <a:prstGeom prst="rect">
            <a:avLst/>
          </a:prstGeom>
          <a:noFill/>
          <a:ln/>
        </p:spPr>
        <p:txBody>
          <a:bodyPr wrap="none" lIns="0" tIns="0" rIns="0" bIns="0" rtlCol="0" anchor="t"/>
          <a:lstStyle/>
          <a:p>
            <a:pPr marL="0" indent="0" algn="ctr">
              <a:lnSpc>
                <a:spcPts val="1950"/>
              </a:lnSpc>
              <a:buNone/>
            </a:pPr>
            <a:r>
              <a:rPr lang="en-US" sz="1950" dirty="0">
                <a:solidFill>
                  <a:srgbClr val="D6D9D7"/>
                </a:solidFill>
                <a:latin typeface="DM Sans" pitchFamily="34" charset="0"/>
                <a:ea typeface="DM Sans" pitchFamily="34" charset="-122"/>
                <a:cs typeface="DM Sans" pitchFamily="34" charset="-120"/>
              </a:rPr>
              <a:t>2</a:t>
            </a:r>
            <a:endParaRPr lang="en-US" sz="1950" dirty="0"/>
          </a:p>
        </p:txBody>
      </p:sp>
      <p:sp>
        <p:nvSpPr>
          <p:cNvPr id="13" name="Text 10"/>
          <p:cNvSpPr/>
          <p:nvPr/>
        </p:nvSpPr>
        <p:spPr>
          <a:xfrm>
            <a:off x="8226742" y="4846201"/>
            <a:ext cx="2299811" cy="258961"/>
          </a:xfrm>
          <a:prstGeom prst="rect">
            <a:avLst/>
          </a:prstGeom>
          <a:noFill/>
          <a:ln/>
        </p:spPr>
        <p:txBody>
          <a:bodyPr wrap="none" lIns="0" tIns="0" rIns="0" bIns="0" rtlCol="0" anchor="t"/>
          <a:lstStyle/>
          <a:p>
            <a:pPr marL="0" indent="0" algn="l">
              <a:lnSpc>
                <a:spcPts val="2000"/>
              </a:lnSpc>
              <a:buNone/>
            </a:pPr>
            <a:r>
              <a:rPr lang="en-US" sz="1600" dirty="0">
                <a:solidFill>
                  <a:srgbClr val="D6D9D7"/>
                </a:solidFill>
                <a:latin typeface="DM Sans" pitchFamily="34" charset="0"/>
                <a:ea typeface="DM Sans" pitchFamily="34" charset="-122"/>
                <a:cs typeface="DM Sans" pitchFamily="34" charset="-120"/>
              </a:rPr>
              <a:t>Overcoming Resistance</a:t>
            </a:r>
            <a:endParaRPr lang="en-US" sz="1600" dirty="0"/>
          </a:p>
        </p:txBody>
      </p:sp>
      <p:sp>
        <p:nvSpPr>
          <p:cNvPr id="14" name="Text 11"/>
          <p:cNvSpPr/>
          <p:nvPr/>
        </p:nvSpPr>
        <p:spPr>
          <a:xfrm>
            <a:off x="8226742" y="5204579"/>
            <a:ext cx="5823585" cy="530304"/>
          </a:xfrm>
          <a:prstGeom prst="rect">
            <a:avLst/>
          </a:prstGeom>
          <a:noFill/>
          <a:ln/>
        </p:spPr>
        <p:txBody>
          <a:bodyPr wrap="square" lIns="0" tIns="0" rIns="0" bIns="0" rtlCol="0" anchor="t"/>
          <a:lstStyle/>
          <a:p>
            <a:pPr marL="0" indent="0" algn="l">
              <a:lnSpc>
                <a:spcPts val="2050"/>
              </a:lnSpc>
              <a:buNone/>
            </a:pPr>
            <a:r>
              <a:rPr lang="en-US" sz="1300" dirty="0">
                <a:solidFill>
                  <a:srgbClr val="D6D9D7"/>
                </a:solidFill>
                <a:latin typeface="Inter" pitchFamily="34" charset="0"/>
                <a:ea typeface="Inter" pitchFamily="34" charset="-122"/>
                <a:cs typeface="Inter" pitchFamily="34" charset="-120"/>
              </a:rPr>
              <a:t>Address resistance to change by clearly communicating the benefits of innovation, providing training and support, and celebrating successes.</a:t>
            </a:r>
            <a:endParaRPr lang="en-US" sz="1300" dirty="0"/>
          </a:p>
        </p:txBody>
      </p:sp>
      <p:sp>
        <p:nvSpPr>
          <p:cNvPr id="15" name="Shape 12"/>
          <p:cNvSpPr/>
          <p:nvPr/>
        </p:nvSpPr>
        <p:spPr>
          <a:xfrm>
            <a:off x="6571536" y="5864304"/>
            <a:ext cx="580073" cy="22860"/>
          </a:xfrm>
          <a:prstGeom prst="roundRect">
            <a:avLst>
              <a:gd name="adj" fmla="val 108760"/>
            </a:avLst>
          </a:prstGeom>
          <a:solidFill>
            <a:srgbClr val="65696B"/>
          </a:solidFill>
          <a:ln/>
        </p:spPr>
      </p:sp>
      <p:sp>
        <p:nvSpPr>
          <p:cNvPr id="16" name="Shape 13"/>
          <p:cNvSpPr/>
          <p:nvPr/>
        </p:nvSpPr>
        <p:spPr>
          <a:xfrm>
            <a:off x="7128748" y="5689282"/>
            <a:ext cx="372904" cy="372904"/>
          </a:xfrm>
          <a:prstGeom prst="roundRect">
            <a:avLst>
              <a:gd name="adj" fmla="val 6667"/>
            </a:avLst>
          </a:prstGeom>
          <a:solidFill>
            <a:srgbClr val="4C5052"/>
          </a:solidFill>
          <a:ln/>
        </p:spPr>
      </p:sp>
      <p:sp>
        <p:nvSpPr>
          <p:cNvPr id="17" name="Text 14"/>
          <p:cNvSpPr/>
          <p:nvPr/>
        </p:nvSpPr>
        <p:spPr>
          <a:xfrm>
            <a:off x="7241381" y="5751433"/>
            <a:ext cx="147637" cy="248603"/>
          </a:xfrm>
          <a:prstGeom prst="rect">
            <a:avLst/>
          </a:prstGeom>
          <a:noFill/>
          <a:ln/>
        </p:spPr>
        <p:txBody>
          <a:bodyPr wrap="none" lIns="0" tIns="0" rIns="0" bIns="0" rtlCol="0" anchor="t"/>
          <a:lstStyle/>
          <a:p>
            <a:pPr marL="0" indent="0" algn="ctr">
              <a:lnSpc>
                <a:spcPts val="1950"/>
              </a:lnSpc>
              <a:buNone/>
            </a:pPr>
            <a:r>
              <a:rPr lang="en-US" sz="1950" dirty="0">
                <a:solidFill>
                  <a:srgbClr val="D6D9D7"/>
                </a:solidFill>
                <a:latin typeface="DM Sans" pitchFamily="34" charset="0"/>
                <a:ea typeface="DM Sans" pitchFamily="34" charset="-122"/>
                <a:cs typeface="DM Sans" pitchFamily="34" charset="-120"/>
              </a:rPr>
              <a:t>3</a:t>
            </a:r>
            <a:endParaRPr lang="en-US" sz="1950" dirty="0"/>
          </a:p>
        </p:txBody>
      </p:sp>
      <p:sp>
        <p:nvSpPr>
          <p:cNvPr id="18" name="Text 15"/>
          <p:cNvSpPr/>
          <p:nvPr/>
        </p:nvSpPr>
        <p:spPr>
          <a:xfrm>
            <a:off x="4331851" y="5668566"/>
            <a:ext cx="2071807" cy="258961"/>
          </a:xfrm>
          <a:prstGeom prst="rect">
            <a:avLst/>
          </a:prstGeom>
          <a:noFill/>
          <a:ln/>
        </p:spPr>
        <p:txBody>
          <a:bodyPr wrap="none" lIns="0" tIns="0" rIns="0" bIns="0" rtlCol="0" anchor="t"/>
          <a:lstStyle/>
          <a:p>
            <a:pPr marL="0" indent="0" algn="r">
              <a:lnSpc>
                <a:spcPts val="2000"/>
              </a:lnSpc>
              <a:buNone/>
            </a:pPr>
            <a:r>
              <a:rPr lang="en-US" sz="1600" dirty="0">
                <a:solidFill>
                  <a:srgbClr val="D6D9D7"/>
                </a:solidFill>
                <a:latin typeface="DM Sans" pitchFamily="34" charset="0"/>
                <a:ea typeface="DM Sans" pitchFamily="34" charset="-122"/>
                <a:cs typeface="DM Sans" pitchFamily="34" charset="-120"/>
              </a:rPr>
              <a:t>Investing in Talent</a:t>
            </a:r>
            <a:endParaRPr lang="en-US" sz="1600" dirty="0"/>
          </a:p>
        </p:txBody>
      </p:sp>
      <p:sp>
        <p:nvSpPr>
          <p:cNvPr id="19" name="Text 16"/>
          <p:cNvSpPr/>
          <p:nvPr/>
        </p:nvSpPr>
        <p:spPr>
          <a:xfrm>
            <a:off x="580073" y="6026944"/>
            <a:ext cx="5823585" cy="530304"/>
          </a:xfrm>
          <a:prstGeom prst="rect">
            <a:avLst/>
          </a:prstGeom>
          <a:noFill/>
          <a:ln/>
        </p:spPr>
        <p:txBody>
          <a:bodyPr wrap="square" lIns="0" tIns="0" rIns="0" bIns="0" rtlCol="0" anchor="t"/>
          <a:lstStyle/>
          <a:p>
            <a:pPr marL="0" indent="0" algn="r">
              <a:lnSpc>
                <a:spcPts val="2050"/>
              </a:lnSpc>
              <a:buNone/>
            </a:pPr>
            <a:r>
              <a:rPr lang="en-US" sz="1300" dirty="0">
                <a:solidFill>
                  <a:srgbClr val="D6D9D7"/>
                </a:solidFill>
                <a:latin typeface="Inter" pitchFamily="34" charset="0"/>
                <a:ea typeface="Inter" pitchFamily="34" charset="-122"/>
                <a:cs typeface="Inter" pitchFamily="34" charset="-120"/>
              </a:rPr>
              <a:t>Invest in developing the skills and knowledge of employees, fostering a culture of lifelong learning and innovation.</a:t>
            </a:r>
            <a:endParaRPr lang="en-US" sz="1300" dirty="0"/>
          </a:p>
        </p:txBody>
      </p:sp>
      <p:sp>
        <p:nvSpPr>
          <p:cNvPr id="20" name="Shape 17"/>
          <p:cNvSpPr/>
          <p:nvPr/>
        </p:nvSpPr>
        <p:spPr>
          <a:xfrm>
            <a:off x="7478792" y="6610112"/>
            <a:ext cx="580073" cy="22860"/>
          </a:xfrm>
          <a:prstGeom prst="roundRect">
            <a:avLst>
              <a:gd name="adj" fmla="val 108760"/>
            </a:avLst>
          </a:prstGeom>
          <a:solidFill>
            <a:srgbClr val="65696B"/>
          </a:solidFill>
          <a:ln/>
        </p:spPr>
      </p:sp>
      <p:sp>
        <p:nvSpPr>
          <p:cNvPr id="21" name="Shape 18"/>
          <p:cNvSpPr/>
          <p:nvPr/>
        </p:nvSpPr>
        <p:spPr>
          <a:xfrm>
            <a:off x="7128748" y="6435090"/>
            <a:ext cx="372904" cy="372904"/>
          </a:xfrm>
          <a:prstGeom prst="roundRect">
            <a:avLst>
              <a:gd name="adj" fmla="val 6667"/>
            </a:avLst>
          </a:prstGeom>
          <a:solidFill>
            <a:srgbClr val="4C5052"/>
          </a:solidFill>
          <a:ln/>
        </p:spPr>
      </p:sp>
      <p:sp>
        <p:nvSpPr>
          <p:cNvPr id="22" name="Text 19"/>
          <p:cNvSpPr/>
          <p:nvPr/>
        </p:nvSpPr>
        <p:spPr>
          <a:xfrm>
            <a:off x="7237928" y="6497241"/>
            <a:ext cx="154424" cy="248603"/>
          </a:xfrm>
          <a:prstGeom prst="rect">
            <a:avLst/>
          </a:prstGeom>
          <a:noFill/>
          <a:ln/>
        </p:spPr>
        <p:txBody>
          <a:bodyPr wrap="none" lIns="0" tIns="0" rIns="0" bIns="0" rtlCol="0" anchor="t"/>
          <a:lstStyle/>
          <a:p>
            <a:pPr marL="0" indent="0" algn="ctr">
              <a:lnSpc>
                <a:spcPts val="1950"/>
              </a:lnSpc>
              <a:buNone/>
            </a:pPr>
            <a:r>
              <a:rPr lang="en-US" sz="1950" dirty="0">
                <a:solidFill>
                  <a:srgbClr val="D6D9D7"/>
                </a:solidFill>
                <a:latin typeface="DM Sans" pitchFamily="34" charset="0"/>
                <a:ea typeface="DM Sans" pitchFamily="34" charset="-122"/>
                <a:cs typeface="DM Sans" pitchFamily="34" charset="-120"/>
              </a:rPr>
              <a:t>4</a:t>
            </a:r>
            <a:endParaRPr lang="en-US" sz="1950" dirty="0"/>
          </a:p>
        </p:txBody>
      </p:sp>
      <p:sp>
        <p:nvSpPr>
          <p:cNvPr id="23" name="Text 20"/>
          <p:cNvSpPr/>
          <p:nvPr/>
        </p:nvSpPr>
        <p:spPr>
          <a:xfrm>
            <a:off x="8226742" y="6414373"/>
            <a:ext cx="2218373" cy="258961"/>
          </a:xfrm>
          <a:prstGeom prst="rect">
            <a:avLst/>
          </a:prstGeom>
          <a:noFill/>
          <a:ln/>
        </p:spPr>
        <p:txBody>
          <a:bodyPr wrap="none" lIns="0" tIns="0" rIns="0" bIns="0" rtlCol="0" anchor="t"/>
          <a:lstStyle/>
          <a:p>
            <a:pPr marL="0" indent="0" algn="l">
              <a:lnSpc>
                <a:spcPts val="2000"/>
              </a:lnSpc>
              <a:buNone/>
            </a:pPr>
            <a:r>
              <a:rPr lang="en-US" sz="1600" dirty="0">
                <a:solidFill>
                  <a:srgbClr val="D6D9D7"/>
                </a:solidFill>
                <a:latin typeface="DM Sans" pitchFamily="34" charset="0"/>
                <a:ea typeface="DM Sans" pitchFamily="34" charset="-122"/>
                <a:cs typeface="DM Sans" pitchFamily="34" charset="-120"/>
              </a:rPr>
              <a:t>Encouraging Feedback</a:t>
            </a:r>
            <a:endParaRPr lang="en-US" sz="1600" dirty="0"/>
          </a:p>
        </p:txBody>
      </p:sp>
      <p:sp>
        <p:nvSpPr>
          <p:cNvPr id="24" name="Text 21"/>
          <p:cNvSpPr/>
          <p:nvPr/>
        </p:nvSpPr>
        <p:spPr>
          <a:xfrm>
            <a:off x="8226742" y="6772751"/>
            <a:ext cx="5823585" cy="795457"/>
          </a:xfrm>
          <a:prstGeom prst="rect">
            <a:avLst/>
          </a:prstGeom>
          <a:noFill/>
          <a:ln/>
        </p:spPr>
        <p:txBody>
          <a:bodyPr wrap="square" lIns="0" tIns="0" rIns="0" bIns="0" rtlCol="0" anchor="t"/>
          <a:lstStyle/>
          <a:p>
            <a:pPr marL="0" indent="0" algn="l">
              <a:lnSpc>
                <a:spcPts val="2050"/>
              </a:lnSpc>
              <a:buNone/>
            </a:pPr>
            <a:r>
              <a:rPr lang="en-US" sz="1300" dirty="0">
                <a:solidFill>
                  <a:srgbClr val="D6D9D7"/>
                </a:solidFill>
                <a:latin typeface="Inter" pitchFamily="34" charset="0"/>
                <a:ea typeface="Inter" pitchFamily="34" charset="-122"/>
                <a:cs typeface="Inter" pitchFamily="34" charset="-120"/>
              </a:rPr>
              <a:t>Encourage open feedback and suggestions from employees, customers, and stakeholders to identify areas for improvement and enhance innovation efforts.</a:t>
            </a:r>
            <a:endParaRPr lang="en-US" sz="1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TotalTime>
  <Words>908</Words>
  <Application>Microsoft Office PowerPoint</Application>
  <PresentationFormat>Custom</PresentationFormat>
  <Paragraphs>112</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Calibri</vt:lpstr>
      <vt:lpstr>Century</vt:lpstr>
      <vt:lpstr>Inter</vt:lpstr>
      <vt:lpstr>Arial</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4</cp:revision>
  <dcterms:created xsi:type="dcterms:W3CDTF">2024-09-16T17:18:31Z</dcterms:created>
  <dcterms:modified xsi:type="dcterms:W3CDTF">2024-09-25T15:01:41Z</dcterms:modified>
</cp:coreProperties>
</file>